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2" r:id="rId4"/>
    <p:sldId id="258" r:id="rId5"/>
    <p:sldId id="260" r:id="rId6"/>
    <p:sldId id="259" r:id="rId7"/>
    <p:sldId id="261"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30" autoAdjust="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30D6DA-D0E9-43A4-80F7-267556F10FA1}" type="doc">
      <dgm:prSet loTypeId="urn:microsoft.com/office/officeart/2005/8/layout/chevron1" loCatId="process" qsTypeId="urn:microsoft.com/office/officeart/2005/8/quickstyle/simple3" qsCatId="simple" csTypeId="urn:microsoft.com/office/officeart/2005/8/colors/colorful5" csCatId="colorful" phldr="1"/>
      <dgm:spPr/>
    </dgm:pt>
    <dgm:pt modelId="{B010F130-E8E2-454E-99A4-94DF2E7C9E45}">
      <dgm:prSet phldrT="[Text]"/>
      <dgm:spPr/>
      <dgm:t>
        <a:bodyPr/>
        <a:lstStyle/>
        <a:p>
          <a:r>
            <a:rPr lang="en-GB" dirty="0"/>
            <a:t>Construction Site</a:t>
          </a:r>
        </a:p>
      </dgm:t>
    </dgm:pt>
    <dgm:pt modelId="{F4569E27-AA87-4964-BA11-D9A2B8BB5A30}" type="parTrans" cxnId="{0349971E-E137-415F-AD59-25260E8F32A5}">
      <dgm:prSet/>
      <dgm:spPr/>
      <dgm:t>
        <a:bodyPr/>
        <a:lstStyle/>
        <a:p>
          <a:endParaRPr lang="en-GB"/>
        </a:p>
      </dgm:t>
    </dgm:pt>
    <dgm:pt modelId="{EE789580-1310-403C-B9F0-8A063D2E81B5}" type="sibTrans" cxnId="{0349971E-E137-415F-AD59-25260E8F32A5}">
      <dgm:prSet/>
      <dgm:spPr/>
      <dgm:t>
        <a:bodyPr/>
        <a:lstStyle/>
        <a:p>
          <a:endParaRPr lang="en-GB"/>
        </a:p>
      </dgm:t>
    </dgm:pt>
    <dgm:pt modelId="{162ABBC2-3A8B-4C58-9343-C67D45D2A47E}">
      <dgm:prSet phldrT="[Text]"/>
      <dgm:spPr/>
      <dgm:t>
        <a:bodyPr/>
        <a:lstStyle/>
        <a:p>
          <a:r>
            <a:rPr lang="en-GB" dirty="0"/>
            <a:t>Computational Model</a:t>
          </a:r>
        </a:p>
      </dgm:t>
    </dgm:pt>
    <dgm:pt modelId="{5C76A620-6314-48E0-B9D2-9D91C524FB10}" type="parTrans" cxnId="{DFBF1ABD-31ED-4794-8B20-FA345A251CF1}">
      <dgm:prSet/>
      <dgm:spPr/>
      <dgm:t>
        <a:bodyPr/>
        <a:lstStyle/>
        <a:p>
          <a:endParaRPr lang="en-GB"/>
        </a:p>
      </dgm:t>
    </dgm:pt>
    <dgm:pt modelId="{24A72E0F-2582-4966-ABD7-F0E11802651A}" type="sibTrans" cxnId="{DFBF1ABD-31ED-4794-8B20-FA345A251CF1}">
      <dgm:prSet/>
      <dgm:spPr/>
      <dgm:t>
        <a:bodyPr/>
        <a:lstStyle/>
        <a:p>
          <a:endParaRPr lang="en-GB"/>
        </a:p>
      </dgm:t>
    </dgm:pt>
    <dgm:pt modelId="{D9E06144-33E5-4AA3-9C0C-190D15528214}">
      <dgm:prSet phldrT="[Text]"/>
      <dgm:spPr/>
      <dgm:t>
        <a:bodyPr/>
        <a:lstStyle/>
        <a:p>
          <a:r>
            <a:rPr lang="en-GB" dirty="0"/>
            <a:t>Prediction for Future</a:t>
          </a:r>
        </a:p>
      </dgm:t>
    </dgm:pt>
    <dgm:pt modelId="{A461CBDF-6F56-4738-BE33-3B92BC61633C}" type="parTrans" cxnId="{EFC8021A-8BDC-49D9-B8B0-31D579AFA8F2}">
      <dgm:prSet/>
      <dgm:spPr/>
      <dgm:t>
        <a:bodyPr/>
        <a:lstStyle/>
        <a:p>
          <a:endParaRPr lang="en-GB"/>
        </a:p>
      </dgm:t>
    </dgm:pt>
    <dgm:pt modelId="{CFCEF6DD-3E61-4C31-9692-16CDCDB922DC}" type="sibTrans" cxnId="{EFC8021A-8BDC-49D9-B8B0-31D579AFA8F2}">
      <dgm:prSet/>
      <dgm:spPr/>
      <dgm:t>
        <a:bodyPr/>
        <a:lstStyle/>
        <a:p>
          <a:endParaRPr lang="en-GB"/>
        </a:p>
      </dgm:t>
    </dgm:pt>
    <dgm:pt modelId="{ABFC5148-3CB8-4635-B107-FBC4365E99C7}" type="pres">
      <dgm:prSet presAssocID="{A430D6DA-D0E9-43A4-80F7-267556F10FA1}" presName="Name0" presStyleCnt="0">
        <dgm:presLayoutVars>
          <dgm:dir/>
          <dgm:animLvl val="lvl"/>
          <dgm:resizeHandles val="exact"/>
        </dgm:presLayoutVars>
      </dgm:prSet>
      <dgm:spPr/>
    </dgm:pt>
    <dgm:pt modelId="{7D2B94A3-5A11-4016-84ED-C1F80D71C2E6}" type="pres">
      <dgm:prSet presAssocID="{B010F130-E8E2-454E-99A4-94DF2E7C9E45}" presName="parTxOnly" presStyleLbl="node1" presStyleIdx="0" presStyleCnt="3" custLinFactX="-11395" custLinFactNeighborX="-100000" custLinFactNeighborY="3071">
        <dgm:presLayoutVars>
          <dgm:chMax val="0"/>
          <dgm:chPref val="0"/>
          <dgm:bulletEnabled val="1"/>
        </dgm:presLayoutVars>
      </dgm:prSet>
      <dgm:spPr/>
    </dgm:pt>
    <dgm:pt modelId="{B036FFAA-B6DB-4DB7-A3FF-B0AE44F02238}" type="pres">
      <dgm:prSet presAssocID="{EE789580-1310-403C-B9F0-8A063D2E81B5}" presName="parTxOnlySpace" presStyleCnt="0"/>
      <dgm:spPr/>
    </dgm:pt>
    <dgm:pt modelId="{227AA625-96B2-4A79-ABD9-55C3745BDA90}" type="pres">
      <dgm:prSet presAssocID="{162ABBC2-3A8B-4C58-9343-C67D45D2A47E}" presName="parTxOnly" presStyleLbl="node1" presStyleIdx="1" presStyleCnt="3">
        <dgm:presLayoutVars>
          <dgm:chMax val="0"/>
          <dgm:chPref val="0"/>
          <dgm:bulletEnabled val="1"/>
        </dgm:presLayoutVars>
      </dgm:prSet>
      <dgm:spPr/>
    </dgm:pt>
    <dgm:pt modelId="{CD4E972C-E447-4C1D-A528-7F2187E2AF35}" type="pres">
      <dgm:prSet presAssocID="{24A72E0F-2582-4966-ABD7-F0E11802651A}" presName="parTxOnlySpace" presStyleCnt="0"/>
      <dgm:spPr/>
    </dgm:pt>
    <dgm:pt modelId="{7D4E2BD3-FC76-4AD0-B1CA-2C4473391450}" type="pres">
      <dgm:prSet presAssocID="{D9E06144-33E5-4AA3-9C0C-190D15528214}" presName="parTxOnly" presStyleLbl="node1" presStyleIdx="2" presStyleCnt="3">
        <dgm:presLayoutVars>
          <dgm:chMax val="0"/>
          <dgm:chPref val="0"/>
          <dgm:bulletEnabled val="1"/>
        </dgm:presLayoutVars>
      </dgm:prSet>
      <dgm:spPr/>
    </dgm:pt>
  </dgm:ptLst>
  <dgm:cxnLst>
    <dgm:cxn modelId="{EFC8021A-8BDC-49D9-B8B0-31D579AFA8F2}" srcId="{A430D6DA-D0E9-43A4-80F7-267556F10FA1}" destId="{D9E06144-33E5-4AA3-9C0C-190D15528214}" srcOrd="2" destOrd="0" parTransId="{A461CBDF-6F56-4738-BE33-3B92BC61633C}" sibTransId="{CFCEF6DD-3E61-4C31-9692-16CDCDB922DC}"/>
    <dgm:cxn modelId="{0349971E-E137-415F-AD59-25260E8F32A5}" srcId="{A430D6DA-D0E9-43A4-80F7-267556F10FA1}" destId="{B010F130-E8E2-454E-99A4-94DF2E7C9E45}" srcOrd="0" destOrd="0" parTransId="{F4569E27-AA87-4964-BA11-D9A2B8BB5A30}" sibTransId="{EE789580-1310-403C-B9F0-8A063D2E81B5}"/>
    <dgm:cxn modelId="{7A26A35D-540F-4E52-BC73-C00E11FF5A42}" type="presOf" srcId="{162ABBC2-3A8B-4C58-9343-C67D45D2A47E}" destId="{227AA625-96B2-4A79-ABD9-55C3745BDA90}" srcOrd="0" destOrd="0" presId="urn:microsoft.com/office/officeart/2005/8/layout/chevron1"/>
    <dgm:cxn modelId="{EA39D346-1257-4550-AD19-F83F8818817B}" type="presOf" srcId="{B010F130-E8E2-454E-99A4-94DF2E7C9E45}" destId="{7D2B94A3-5A11-4016-84ED-C1F80D71C2E6}" srcOrd="0" destOrd="0" presId="urn:microsoft.com/office/officeart/2005/8/layout/chevron1"/>
    <dgm:cxn modelId="{D68DA2A4-F795-4A12-9C71-E0B8416B94FC}" type="presOf" srcId="{A430D6DA-D0E9-43A4-80F7-267556F10FA1}" destId="{ABFC5148-3CB8-4635-B107-FBC4365E99C7}" srcOrd="0" destOrd="0" presId="urn:microsoft.com/office/officeart/2005/8/layout/chevron1"/>
    <dgm:cxn modelId="{0026ACB7-6C38-4592-91DC-AA2D36217780}" type="presOf" srcId="{D9E06144-33E5-4AA3-9C0C-190D15528214}" destId="{7D4E2BD3-FC76-4AD0-B1CA-2C4473391450}" srcOrd="0" destOrd="0" presId="urn:microsoft.com/office/officeart/2005/8/layout/chevron1"/>
    <dgm:cxn modelId="{DFBF1ABD-31ED-4794-8B20-FA345A251CF1}" srcId="{A430D6DA-D0E9-43A4-80F7-267556F10FA1}" destId="{162ABBC2-3A8B-4C58-9343-C67D45D2A47E}" srcOrd="1" destOrd="0" parTransId="{5C76A620-6314-48E0-B9D2-9D91C524FB10}" sibTransId="{24A72E0F-2582-4966-ABD7-F0E11802651A}"/>
    <dgm:cxn modelId="{24C35C40-260E-408D-A5A5-A39A75F8D429}" type="presParOf" srcId="{ABFC5148-3CB8-4635-B107-FBC4365E99C7}" destId="{7D2B94A3-5A11-4016-84ED-C1F80D71C2E6}" srcOrd="0" destOrd="0" presId="urn:microsoft.com/office/officeart/2005/8/layout/chevron1"/>
    <dgm:cxn modelId="{AC8DB56B-6A0B-45B9-9144-6696E8830D91}" type="presParOf" srcId="{ABFC5148-3CB8-4635-B107-FBC4365E99C7}" destId="{B036FFAA-B6DB-4DB7-A3FF-B0AE44F02238}" srcOrd="1" destOrd="0" presId="urn:microsoft.com/office/officeart/2005/8/layout/chevron1"/>
    <dgm:cxn modelId="{ACB0B2A0-82C2-4C95-B55B-2F6C8284DF62}" type="presParOf" srcId="{ABFC5148-3CB8-4635-B107-FBC4365E99C7}" destId="{227AA625-96B2-4A79-ABD9-55C3745BDA90}" srcOrd="2" destOrd="0" presId="urn:microsoft.com/office/officeart/2005/8/layout/chevron1"/>
    <dgm:cxn modelId="{E6554B94-CBFF-45D4-92DA-B58677148B6C}" type="presParOf" srcId="{ABFC5148-3CB8-4635-B107-FBC4365E99C7}" destId="{CD4E972C-E447-4C1D-A528-7F2187E2AF35}" srcOrd="3" destOrd="0" presId="urn:microsoft.com/office/officeart/2005/8/layout/chevron1"/>
    <dgm:cxn modelId="{8F57EA23-369E-4607-B9B1-7A28B3349930}" type="presParOf" srcId="{ABFC5148-3CB8-4635-B107-FBC4365E99C7}" destId="{7D4E2BD3-FC76-4AD0-B1CA-2C447339145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B94A3-5A11-4016-84ED-C1F80D71C2E6}">
      <dsp:nvSpPr>
        <dsp:cNvPr id="0" name=""/>
        <dsp:cNvSpPr/>
      </dsp:nvSpPr>
      <dsp:spPr>
        <a:xfrm>
          <a:off x="0" y="984097"/>
          <a:ext cx="2901156" cy="1160462"/>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kern="1200" dirty="0"/>
            <a:t>Construction Site</a:t>
          </a:r>
        </a:p>
      </dsp:txBody>
      <dsp:txXfrm>
        <a:off x="580231" y="984097"/>
        <a:ext cx="1740694" cy="1160462"/>
      </dsp:txXfrm>
    </dsp:sp>
    <dsp:sp modelId="{227AA625-96B2-4A79-ABD9-55C3745BDA90}">
      <dsp:nvSpPr>
        <dsp:cNvPr id="0" name=""/>
        <dsp:cNvSpPr/>
      </dsp:nvSpPr>
      <dsp:spPr>
        <a:xfrm>
          <a:off x="2613421" y="948459"/>
          <a:ext cx="2901156" cy="1160462"/>
        </a:xfrm>
        <a:prstGeom prst="chevron">
          <a:avLst/>
        </a:prstGeom>
        <a:gradFill rotWithShape="0">
          <a:gsLst>
            <a:gs pos="0">
              <a:schemeClr val="accent5">
                <a:hueOff val="-1519836"/>
                <a:satOff val="1607"/>
                <a:lumOff val="-295"/>
                <a:alphaOff val="0"/>
                <a:lumMod val="110000"/>
                <a:satMod val="105000"/>
                <a:tint val="67000"/>
              </a:schemeClr>
            </a:gs>
            <a:gs pos="50000">
              <a:schemeClr val="accent5">
                <a:hueOff val="-1519836"/>
                <a:satOff val="1607"/>
                <a:lumOff val="-295"/>
                <a:alphaOff val="0"/>
                <a:lumMod val="105000"/>
                <a:satMod val="103000"/>
                <a:tint val="73000"/>
              </a:schemeClr>
            </a:gs>
            <a:gs pos="100000">
              <a:schemeClr val="accent5">
                <a:hueOff val="-1519836"/>
                <a:satOff val="1607"/>
                <a:lumOff val="-29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kern="1200" dirty="0"/>
            <a:t>Computational Model</a:t>
          </a:r>
        </a:p>
      </dsp:txBody>
      <dsp:txXfrm>
        <a:off x="3193652" y="948459"/>
        <a:ext cx="1740694" cy="1160462"/>
      </dsp:txXfrm>
    </dsp:sp>
    <dsp:sp modelId="{7D4E2BD3-FC76-4AD0-B1CA-2C4473391450}">
      <dsp:nvSpPr>
        <dsp:cNvPr id="0" name=""/>
        <dsp:cNvSpPr/>
      </dsp:nvSpPr>
      <dsp:spPr>
        <a:xfrm>
          <a:off x="5224462" y="948459"/>
          <a:ext cx="2901156" cy="1160462"/>
        </a:xfrm>
        <a:prstGeom prst="chevron">
          <a:avLst/>
        </a:prstGeom>
        <a:gradFill rotWithShape="0">
          <a:gsLst>
            <a:gs pos="0">
              <a:schemeClr val="accent5">
                <a:hueOff val="-3039673"/>
                <a:satOff val="3213"/>
                <a:lumOff val="-589"/>
                <a:alphaOff val="0"/>
                <a:lumMod val="110000"/>
                <a:satMod val="105000"/>
                <a:tint val="67000"/>
              </a:schemeClr>
            </a:gs>
            <a:gs pos="50000">
              <a:schemeClr val="accent5">
                <a:hueOff val="-3039673"/>
                <a:satOff val="3213"/>
                <a:lumOff val="-589"/>
                <a:alphaOff val="0"/>
                <a:lumMod val="105000"/>
                <a:satMod val="103000"/>
                <a:tint val="73000"/>
              </a:schemeClr>
            </a:gs>
            <a:gs pos="100000">
              <a:schemeClr val="accent5">
                <a:hueOff val="-3039673"/>
                <a:satOff val="3213"/>
                <a:lumOff val="-5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kern="1200" dirty="0"/>
            <a:t>Prediction for Future</a:t>
          </a:r>
        </a:p>
      </dsp:txBody>
      <dsp:txXfrm>
        <a:off x="5804693" y="948459"/>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38BD6A-61E8-4F02-9979-C9A837D47060}" type="datetimeFigureOut">
              <a:rPr lang="en-GB" smtClean="0"/>
              <a:t>03/06/2024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FD3E4-FDA2-49EF-8B41-6C60E2A3678C}" type="slidenum">
              <a:rPr lang="en-GB" smtClean="0"/>
              <a:t>‹#›</a:t>
            </a:fld>
            <a:endParaRPr lang="en-GB"/>
          </a:p>
        </p:txBody>
      </p:sp>
    </p:spTree>
    <p:extLst>
      <p:ext uri="{BB962C8B-B14F-4D97-AF65-F5344CB8AC3E}">
        <p14:creationId xmlns:p14="http://schemas.microsoft.com/office/powerpoint/2010/main" val="33539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and welcome everyone,</a:t>
            </a:r>
          </a:p>
          <a:p>
            <a:endParaRPr lang="en-GB" dirty="0"/>
          </a:p>
          <a:p>
            <a:r>
              <a:rPr lang="en-GB" dirty="0"/>
              <a:t>Today, I’ll be looking at how we can use machine learning to improve excavation construction.</a:t>
            </a:r>
          </a:p>
          <a:p>
            <a:endParaRPr lang="en-GB" dirty="0"/>
          </a:p>
          <a:p>
            <a:r>
              <a:rPr lang="en-GB" dirty="0"/>
              <a:t>Let’s get straight into it.</a:t>
            </a:r>
          </a:p>
        </p:txBody>
      </p:sp>
      <p:sp>
        <p:nvSpPr>
          <p:cNvPr id="4" name="Slide Number Placeholder 3"/>
          <p:cNvSpPr>
            <a:spLocks noGrp="1"/>
          </p:cNvSpPr>
          <p:nvPr>
            <p:ph type="sldNum" sz="quarter" idx="5"/>
          </p:nvPr>
        </p:nvSpPr>
        <p:spPr/>
        <p:txBody>
          <a:bodyPr/>
          <a:lstStyle/>
          <a:p>
            <a:fld id="{F74FD3E4-FDA2-49EF-8B41-6C60E2A3678C}" type="slidenum">
              <a:rPr lang="en-GB" smtClean="0"/>
              <a:t>1</a:t>
            </a:fld>
            <a:endParaRPr lang="en-GB"/>
          </a:p>
        </p:txBody>
      </p:sp>
    </p:spTree>
    <p:extLst>
      <p:ext uri="{BB962C8B-B14F-4D97-AF65-F5344CB8AC3E}">
        <p14:creationId xmlns:p14="http://schemas.microsoft.com/office/powerpoint/2010/main" val="350564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Read</a:t>
            </a:r>
          </a:p>
          <a:p>
            <a:pPr marL="228600" indent="-228600">
              <a:buAutoNum type="arabicPeriod"/>
            </a:pPr>
            <a:endParaRPr lang="en-GB" dirty="0"/>
          </a:p>
          <a:p>
            <a:pPr marL="228600" indent="-228600">
              <a:buAutoNum type="arabicPeriod"/>
            </a:pPr>
            <a:r>
              <a:rPr lang="en-GB" dirty="0"/>
              <a:t>Methods such as 2D Plaxis simulations or predictions based on previous site work</a:t>
            </a:r>
          </a:p>
          <a:p>
            <a:pPr marL="228600" indent="-228600">
              <a:buAutoNum type="arabicPeriod"/>
            </a:pPr>
            <a:endParaRPr lang="en-GB" dirty="0"/>
          </a:p>
          <a:p>
            <a:pPr marL="228600" indent="-228600">
              <a:buAutoNum type="arabicPeriod"/>
            </a:pPr>
            <a:r>
              <a:rPr lang="en-GB" dirty="0"/>
              <a:t>Better and faster predictions lead to more informed on-site-decision making and ultimately, </a:t>
            </a:r>
            <a:r>
              <a:rPr lang="en-GB"/>
              <a:t>safer excavations</a:t>
            </a:r>
            <a:endParaRPr lang="en-GB" dirty="0"/>
          </a:p>
        </p:txBody>
      </p:sp>
      <p:sp>
        <p:nvSpPr>
          <p:cNvPr id="4" name="Slide Number Placeholder 3"/>
          <p:cNvSpPr>
            <a:spLocks noGrp="1"/>
          </p:cNvSpPr>
          <p:nvPr>
            <p:ph type="sldNum" sz="quarter" idx="5"/>
          </p:nvPr>
        </p:nvSpPr>
        <p:spPr/>
        <p:txBody>
          <a:bodyPr/>
          <a:lstStyle/>
          <a:p>
            <a:fld id="{F74FD3E4-FDA2-49EF-8B41-6C60E2A3678C}" type="slidenum">
              <a:rPr lang="en-GB" smtClean="0"/>
              <a:t>10</a:t>
            </a:fld>
            <a:endParaRPr lang="en-GB"/>
          </a:p>
        </p:txBody>
      </p:sp>
    </p:spTree>
    <p:extLst>
      <p:ext uri="{BB962C8B-B14F-4D97-AF65-F5344CB8AC3E}">
        <p14:creationId xmlns:p14="http://schemas.microsoft.com/office/powerpoint/2010/main" val="174579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deep excavations?</a:t>
            </a:r>
          </a:p>
          <a:p>
            <a:endParaRPr lang="en-GB" dirty="0"/>
          </a:p>
          <a:p>
            <a:r>
              <a:rPr lang="en-GB" dirty="0"/>
              <a:t>Simply put, any excavation which is more than 4.5m in depth.</a:t>
            </a:r>
          </a:p>
          <a:p>
            <a:endParaRPr lang="en-GB" dirty="0"/>
          </a:p>
          <a:p>
            <a:r>
              <a:rPr lang="en-GB" dirty="0"/>
              <a:t>We concern ourselves with much highly technical work and megaprojects such as:</a:t>
            </a:r>
          </a:p>
          <a:p>
            <a:endParaRPr lang="en-GB" dirty="0"/>
          </a:p>
          <a:p>
            <a:pPr marL="228600" indent="-228600">
              <a:buFont typeface="+mj-lt"/>
              <a:buAutoNum type="arabicPeriod"/>
            </a:pPr>
            <a:r>
              <a:rPr lang="en-GB" dirty="0"/>
              <a:t>Basements for skyscrapers</a:t>
            </a:r>
          </a:p>
          <a:p>
            <a:pPr marL="228600" indent="-228600">
              <a:buFont typeface="+mj-lt"/>
              <a:buAutoNum type="arabicPeriod"/>
            </a:pPr>
            <a:r>
              <a:rPr lang="en-GB" dirty="0"/>
              <a:t>Underground transport infrastructure</a:t>
            </a:r>
          </a:p>
          <a:p>
            <a:pPr marL="228600" indent="-228600">
              <a:buFont typeface="+mj-lt"/>
              <a:buAutoNum type="arabicPeriod"/>
            </a:pPr>
            <a:r>
              <a:rPr lang="en-GB" dirty="0"/>
              <a:t>Or urban developments</a:t>
            </a:r>
          </a:p>
          <a:p>
            <a:endParaRPr lang="en-GB" dirty="0"/>
          </a:p>
          <a:p>
            <a:r>
              <a:rPr lang="en-GB" dirty="0"/>
              <a:t>These are complex and risky projects which are becoming even more frequent in the centre of major cities.</a:t>
            </a:r>
          </a:p>
          <a:p>
            <a:endParaRPr lang="en-GB" dirty="0"/>
          </a:p>
          <a:p>
            <a:r>
              <a:rPr lang="en-GB" dirty="0"/>
              <a:t>Space is limited.</a:t>
            </a:r>
          </a:p>
          <a:p>
            <a:endParaRPr lang="en-GB" dirty="0"/>
          </a:p>
          <a:p>
            <a:r>
              <a:rPr lang="en-GB" dirty="0"/>
              <a:t>Building outwards is expensive, building upwards is expensive and challenging, so building downwards is the next best thing.</a:t>
            </a:r>
          </a:p>
        </p:txBody>
      </p:sp>
      <p:sp>
        <p:nvSpPr>
          <p:cNvPr id="4" name="Slide Number Placeholder 3"/>
          <p:cNvSpPr>
            <a:spLocks noGrp="1"/>
          </p:cNvSpPr>
          <p:nvPr>
            <p:ph type="sldNum" sz="quarter" idx="5"/>
          </p:nvPr>
        </p:nvSpPr>
        <p:spPr/>
        <p:txBody>
          <a:bodyPr/>
          <a:lstStyle/>
          <a:p>
            <a:fld id="{F74FD3E4-FDA2-49EF-8B41-6C60E2A3678C}" type="slidenum">
              <a:rPr lang="en-GB" smtClean="0"/>
              <a:t>2</a:t>
            </a:fld>
            <a:endParaRPr lang="en-GB"/>
          </a:p>
        </p:txBody>
      </p:sp>
    </p:spTree>
    <p:extLst>
      <p:ext uri="{BB962C8B-B14F-4D97-AF65-F5344CB8AC3E}">
        <p14:creationId xmlns:p14="http://schemas.microsoft.com/office/powerpoint/2010/main" val="3149626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here’s what happens when things go wrong.</a:t>
            </a:r>
          </a:p>
          <a:p>
            <a:endParaRPr lang="en-GB" dirty="0"/>
          </a:p>
          <a:p>
            <a:r>
              <a:rPr lang="en-GB" dirty="0"/>
              <a:t>Deep excavations are complicated and dangerous and have a high-risk to life.</a:t>
            </a:r>
          </a:p>
          <a:p>
            <a:endParaRPr lang="en-GB" dirty="0"/>
          </a:p>
          <a:p>
            <a:r>
              <a:rPr lang="en-GB" dirty="0"/>
              <a:t>It’s important that they are designed and delivered to the highest possible precision and accuracy</a:t>
            </a:r>
          </a:p>
        </p:txBody>
      </p:sp>
      <p:sp>
        <p:nvSpPr>
          <p:cNvPr id="4" name="Slide Number Placeholder 3"/>
          <p:cNvSpPr>
            <a:spLocks noGrp="1"/>
          </p:cNvSpPr>
          <p:nvPr>
            <p:ph type="sldNum" sz="quarter" idx="5"/>
          </p:nvPr>
        </p:nvSpPr>
        <p:spPr/>
        <p:txBody>
          <a:bodyPr/>
          <a:lstStyle/>
          <a:p>
            <a:fld id="{F74FD3E4-FDA2-49EF-8B41-6C60E2A3678C}" type="slidenum">
              <a:rPr lang="en-GB" smtClean="0"/>
              <a:t>3</a:t>
            </a:fld>
            <a:endParaRPr lang="en-GB"/>
          </a:p>
        </p:txBody>
      </p:sp>
    </p:spTree>
    <p:extLst>
      <p:ext uri="{BB962C8B-B14F-4D97-AF65-F5344CB8AC3E}">
        <p14:creationId xmlns:p14="http://schemas.microsoft.com/office/powerpoint/2010/main" val="108581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achieve this high accuracy, it is common to use Computer Aided Design and Finite Element software, both forms of computational models, which I believe most of you are familiar with.</a:t>
            </a:r>
          </a:p>
          <a:p>
            <a:endParaRPr lang="en-GB" dirty="0"/>
          </a:p>
          <a:p>
            <a:r>
              <a:rPr lang="en-GB" dirty="0"/>
              <a:t>They help model and simulate the construction site and can predict future outcomes. For example:</a:t>
            </a:r>
          </a:p>
          <a:p>
            <a:endParaRPr lang="en-GB" dirty="0"/>
          </a:p>
          <a:p>
            <a:pPr marL="228600" indent="-228600">
              <a:buFont typeface="+mj-lt"/>
              <a:buAutoNum type="arabicPeriod"/>
            </a:pPr>
            <a:r>
              <a:rPr lang="en-GB" dirty="0"/>
              <a:t>What is the deflection in a retaining wall</a:t>
            </a:r>
          </a:p>
          <a:p>
            <a:pPr marL="228600" indent="-228600">
              <a:buFont typeface="+mj-lt"/>
              <a:buAutoNum type="arabicPeriod"/>
            </a:pPr>
            <a:r>
              <a:rPr lang="en-GB" dirty="0"/>
              <a:t>What is the bending moments in this structural member, </a:t>
            </a:r>
          </a:p>
          <a:p>
            <a:pPr marL="228600" indent="-228600">
              <a:buFont typeface="+mj-lt"/>
              <a:buAutoNum type="arabicPeriod"/>
            </a:pPr>
            <a:r>
              <a:rPr lang="en-GB" dirty="0"/>
              <a:t>What are the water levels likely to be 1 week into the excavation. </a:t>
            </a:r>
          </a:p>
          <a:p>
            <a:endParaRPr lang="en-GB" dirty="0"/>
          </a:p>
          <a:p>
            <a:r>
              <a:rPr lang="en-GB" dirty="0"/>
              <a:t>The list goes on. These computer models can predict just about anything.</a:t>
            </a:r>
          </a:p>
          <a:p>
            <a:endParaRPr lang="en-GB" dirty="0"/>
          </a:p>
          <a:p>
            <a:r>
              <a:rPr lang="en-GB" dirty="0"/>
              <a:t>As I’m also sure you’re aware, building and calibrating these models is complicated and time-consuming.</a:t>
            </a:r>
          </a:p>
          <a:p>
            <a:endParaRPr lang="en-GB" dirty="0"/>
          </a:p>
          <a:p>
            <a:r>
              <a:rPr lang="en-GB" dirty="0"/>
              <a:t>Sometimes, they’re also not the most accurate or reliable, or can go ‘out-of-date’ as the project progresses.</a:t>
            </a:r>
          </a:p>
          <a:p>
            <a:endParaRPr lang="en-GB" dirty="0"/>
          </a:p>
          <a:p>
            <a:r>
              <a:rPr lang="en-GB" dirty="0"/>
              <a:t>Finally, running these models and simulations can sometimes take hours</a:t>
            </a:r>
          </a:p>
          <a:p>
            <a:endParaRPr lang="en-GB" dirty="0"/>
          </a:p>
          <a:p>
            <a:r>
              <a:rPr lang="en-GB" dirty="0"/>
              <a:t>Clearly, this is a problem and can be a source of error.</a:t>
            </a:r>
          </a:p>
        </p:txBody>
      </p:sp>
      <p:sp>
        <p:nvSpPr>
          <p:cNvPr id="4" name="Slide Number Placeholder 3"/>
          <p:cNvSpPr>
            <a:spLocks noGrp="1"/>
          </p:cNvSpPr>
          <p:nvPr>
            <p:ph type="sldNum" sz="quarter" idx="5"/>
          </p:nvPr>
        </p:nvSpPr>
        <p:spPr/>
        <p:txBody>
          <a:bodyPr/>
          <a:lstStyle/>
          <a:p>
            <a:fld id="{F74FD3E4-FDA2-49EF-8B41-6C60E2A3678C}" type="slidenum">
              <a:rPr lang="en-GB" smtClean="0"/>
              <a:t>4</a:t>
            </a:fld>
            <a:endParaRPr lang="en-GB"/>
          </a:p>
        </p:txBody>
      </p:sp>
    </p:spTree>
    <p:extLst>
      <p:ext uri="{BB962C8B-B14F-4D97-AF65-F5344CB8AC3E}">
        <p14:creationId xmlns:p14="http://schemas.microsoft.com/office/powerpoint/2010/main" val="3589441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focused on the PROTOS EFW project; a waste-processing facility combined with a power plant outside Chester.</a:t>
            </a:r>
          </a:p>
          <a:p>
            <a:endParaRPr lang="en-GB" dirty="0"/>
          </a:p>
          <a:p>
            <a:r>
              <a:rPr lang="en-GB" dirty="0"/>
              <a:t>A key stage was the excavation of a 40m long, 18m wide and 12m deep waste storage bunker.</a:t>
            </a:r>
          </a:p>
          <a:p>
            <a:endParaRPr lang="en-GB" dirty="0"/>
          </a:p>
          <a:p>
            <a:r>
              <a:rPr lang="en-GB" dirty="0"/>
              <a:t>The construction was undertaken in 11 stages, we will come back to this fact later.</a:t>
            </a:r>
          </a:p>
          <a:p>
            <a:endParaRPr lang="en-GB" dirty="0"/>
          </a:p>
          <a:p>
            <a:r>
              <a:rPr lang="en-GB" dirty="0"/>
              <a:t>Below is a Plaxis2D model which was calibrated accordingly.</a:t>
            </a:r>
          </a:p>
          <a:p>
            <a:endParaRPr lang="en-GB" dirty="0"/>
          </a:p>
          <a:p>
            <a:r>
              <a:rPr lang="en-GB" dirty="0"/>
              <a:t>For those who don’t know, Plaxis is a Finite Element program commonly used in geotechnical engineering.</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Plaxis2D Model was calibrated using site data gathered experimentally. This alone was an extensive piece of work which we build on from.</a:t>
            </a:r>
          </a:p>
          <a:p>
            <a:endParaRPr lang="en-GB" dirty="0"/>
          </a:p>
          <a:p>
            <a:r>
              <a:rPr lang="en-GB" dirty="0"/>
              <a:t>The experimental data are more accurate than simulations, but also more expensive to obtain and there isn’t much of it. </a:t>
            </a:r>
          </a:p>
          <a:p>
            <a:endParaRPr lang="en-GB" dirty="0"/>
          </a:p>
          <a:p>
            <a:r>
              <a:rPr lang="en-GB" dirty="0"/>
              <a:t>I will elaborate further.</a:t>
            </a:r>
          </a:p>
          <a:p>
            <a:endParaRPr lang="en-GB" dirty="0"/>
          </a:p>
          <a:p>
            <a:r>
              <a:rPr lang="en-GB" dirty="0"/>
              <a:t>Let’s take a better look at one quantity of interest throughout the construction process.</a:t>
            </a:r>
          </a:p>
          <a:p>
            <a:endParaRPr lang="en-GB" dirty="0"/>
          </a:p>
        </p:txBody>
      </p:sp>
      <p:sp>
        <p:nvSpPr>
          <p:cNvPr id="4" name="Slide Number Placeholder 3"/>
          <p:cNvSpPr>
            <a:spLocks noGrp="1"/>
          </p:cNvSpPr>
          <p:nvPr>
            <p:ph type="sldNum" sz="quarter" idx="5"/>
          </p:nvPr>
        </p:nvSpPr>
        <p:spPr/>
        <p:txBody>
          <a:bodyPr/>
          <a:lstStyle/>
          <a:p>
            <a:fld id="{F74FD3E4-FDA2-49EF-8B41-6C60E2A3678C}" type="slidenum">
              <a:rPr lang="en-GB" smtClean="0"/>
              <a:t>5</a:t>
            </a:fld>
            <a:endParaRPr lang="en-GB"/>
          </a:p>
        </p:txBody>
      </p:sp>
    </p:spTree>
    <p:extLst>
      <p:ext uri="{BB962C8B-B14F-4D97-AF65-F5344CB8AC3E}">
        <p14:creationId xmlns:p14="http://schemas.microsoft.com/office/powerpoint/2010/main" val="904106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focus on one quantity of interest, the deflection profile of the bunker’s retaining wall.</a:t>
            </a:r>
          </a:p>
          <a:p>
            <a:endParaRPr lang="en-GB" dirty="0"/>
          </a:p>
          <a:p>
            <a:r>
              <a:rPr lang="en-GB" dirty="0"/>
              <a:t>It’s important that we know how far the wall might deflect throughout the 11 construction stages to make sure safety and quality specifications are met, or that it doesn’t burst or damage nearby infrastructure.</a:t>
            </a:r>
          </a:p>
          <a:p>
            <a:endParaRPr lang="en-GB" dirty="0"/>
          </a:p>
          <a:p>
            <a:r>
              <a:rPr lang="en-GB" dirty="0"/>
              <a:t>Before we start excavating, the Plaxis model can give us a rough idea of what to expect.</a:t>
            </a:r>
          </a:p>
          <a:p>
            <a:endParaRPr lang="en-GB" dirty="0"/>
          </a:p>
          <a:p>
            <a:r>
              <a:rPr lang="en-GB" dirty="0"/>
              <a:t>Here’s the predicted final deflection according to Plaxis.</a:t>
            </a:r>
          </a:p>
          <a:p>
            <a:endParaRPr lang="en-GB" dirty="0"/>
          </a:p>
          <a:p>
            <a:r>
              <a:rPr lang="en-GB" dirty="0"/>
              <a:t>As we begin the excavation, we measure the deflection at each construction stage.</a:t>
            </a:r>
          </a:p>
          <a:p>
            <a:endParaRPr lang="en-GB" dirty="0"/>
          </a:p>
          <a:p>
            <a:r>
              <a:rPr lang="en-GB" dirty="0"/>
              <a:t>Here are the first few shapes, stage 1, stage 2 and so on.</a:t>
            </a:r>
          </a:p>
          <a:p>
            <a:endParaRPr lang="en-GB" dirty="0"/>
          </a:p>
          <a:p>
            <a:r>
              <a:rPr lang="en-GB" dirty="0"/>
              <a:t>So, what might the final, real deflection shape look like?</a:t>
            </a:r>
          </a:p>
          <a:p>
            <a:endParaRPr lang="en-GB" dirty="0"/>
          </a:p>
          <a:p>
            <a:r>
              <a:rPr lang="en-GB" dirty="0"/>
              <a:t>Typically, you would base your estimates off </a:t>
            </a:r>
            <a:r>
              <a:rPr lang="en-GB" b="1" dirty="0"/>
              <a:t>either </a:t>
            </a:r>
            <a:r>
              <a:rPr lang="en-GB" b="0" dirty="0"/>
              <a:t>the computer simulation </a:t>
            </a:r>
            <a:r>
              <a:rPr lang="en-GB" b="1" dirty="0"/>
              <a:t>or </a:t>
            </a:r>
            <a:r>
              <a:rPr lang="en-GB" b="0" dirty="0"/>
              <a:t>the site data. </a:t>
            </a:r>
            <a:endParaRPr lang="en-GB" dirty="0"/>
          </a:p>
          <a:p>
            <a:endParaRPr lang="en-GB" dirty="0"/>
          </a:p>
          <a:p>
            <a:r>
              <a:rPr lang="en-GB" dirty="0"/>
              <a:t>What if we could combine both of them? Could we learn something useful from both datasets and get the best prediction possible?</a:t>
            </a:r>
          </a:p>
          <a:p>
            <a:endParaRPr lang="en-GB" dirty="0"/>
          </a:p>
          <a:p>
            <a:r>
              <a:rPr lang="en-GB" dirty="0"/>
              <a:t>This is the concept of multi-fidelity learning.</a:t>
            </a:r>
          </a:p>
          <a:p>
            <a:endParaRPr lang="en-GB" dirty="0"/>
          </a:p>
          <a:p>
            <a:r>
              <a:rPr lang="en-GB" dirty="0"/>
              <a:t>The best tool for such are artificial neural networks, a subset of machine learning.</a:t>
            </a:r>
          </a:p>
          <a:p>
            <a:endParaRPr lang="en-GB" dirty="0"/>
          </a:p>
          <a:p>
            <a:r>
              <a:rPr lang="en-GB" dirty="0"/>
              <a:t>For brevity, we won’t dive into these too extensively, but know that they are highly competent at mapping complex inputs to the desired outputs.</a:t>
            </a:r>
          </a:p>
          <a:p>
            <a:endParaRPr lang="en-GB" dirty="0"/>
          </a:p>
        </p:txBody>
      </p:sp>
      <p:sp>
        <p:nvSpPr>
          <p:cNvPr id="4" name="Slide Number Placeholder 3"/>
          <p:cNvSpPr>
            <a:spLocks noGrp="1"/>
          </p:cNvSpPr>
          <p:nvPr>
            <p:ph type="sldNum" sz="quarter" idx="5"/>
          </p:nvPr>
        </p:nvSpPr>
        <p:spPr/>
        <p:txBody>
          <a:bodyPr/>
          <a:lstStyle/>
          <a:p>
            <a:fld id="{F74FD3E4-FDA2-49EF-8B41-6C60E2A3678C}" type="slidenum">
              <a:rPr lang="en-GB" smtClean="0"/>
              <a:t>6</a:t>
            </a:fld>
            <a:endParaRPr lang="en-GB"/>
          </a:p>
        </p:txBody>
      </p:sp>
    </p:spTree>
    <p:extLst>
      <p:ext uri="{BB962C8B-B14F-4D97-AF65-F5344CB8AC3E}">
        <p14:creationId xmlns:p14="http://schemas.microsoft.com/office/powerpoint/2010/main" val="2548162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 recap, we want to use both the low-fidelity Plaxis2D inputs,</a:t>
            </a:r>
          </a:p>
          <a:p>
            <a:endParaRPr lang="en-GB" dirty="0"/>
          </a:p>
          <a:p>
            <a:r>
              <a:rPr lang="en-GB" dirty="0"/>
              <a:t>The high-fidelity experimental site data,</a:t>
            </a:r>
          </a:p>
          <a:p>
            <a:endParaRPr lang="en-GB" dirty="0"/>
          </a:p>
          <a:p>
            <a:r>
              <a:rPr lang="en-GB" dirty="0"/>
              <a:t>And combine them using our multi-fidelity neural network,</a:t>
            </a:r>
          </a:p>
          <a:p>
            <a:endParaRPr lang="en-GB" dirty="0"/>
          </a:p>
          <a:p>
            <a:r>
              <a:rPr lang="en-GB" dirty="0"/>
              <a:t>To hopefully achieve better predictions than if we were to use only one of those two by itself.</a:t>
            </a:r>
          </a:p>
        </p:txBody>
      </p:sp>
      <p:sp>
        <p:nvSpPr>
          <p:cNvPr id="4" name="Slide Number Placeholder 3"/>
          <p:cNvSpPr>
            <a:spLocks noGrp="1"/>
          </p:cNvSpPr>
          <p:nvPr>
            <p:ph type="sldNum" sz="quarter" idx="5"/>
          </p:nvPr>
        </p:nvSpPr>
        <p:spPr/>
        <p:txBody>
          <a:bodyPr/>
          <a:lstStyle/>
          <a:p>
            <a:fld id="{F74FD3E4-FDA2-49EF-8B41-6C60E2A3678C}" type="slidenum">
              <a:rPr lang="en-GB" smtClean="0"/>
              <a:t>7</a:t>
            </a:fld>
            <a:endParaRPr lang="en-GB"/>
          </a:p>
        </p:txBody>
      </p:sp>
    </p:spTree>
    <p:extLst>
      <p:ext uri="{BB962C8B-B14F-4D97-AF65-F5344CB8AC3E}">
        <p14:creationId xmlns:p14="http://schemas.microsoft.com/office/powerpoint/2010/main" val="128919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does this MFNN look like?</a:t>
            </a:r>
          </a:p>
          <a:p>
            <a:endParaRPr lang="en-GB" dirty="0"/>
          </a:p>
          <a:p>
            <a:r>
              <a:rPr lang="en-GB" dirty="0"/>
              <a:t>We take the low fidelity data,</a:t>
            </a:r>
          </a:p>
          <a:p>
            <a:endParaRPr lang="en-GB" dirty="0"/>
          </a:p>
          <a:p>
            <a:r>
              <a:rPr lang="en-GB" dirty="0"/>
              <a:t>And pass it through a low fidelity model, </a:t>
            </a:r>
          </a:p>
          <a:p>
            <a:endParaRPr lang="en-GB" dirty="0"/>
          </a:p>
          <a:p>
            <a:r>
              <a:rPr lang="en-GB" dirty="0"/>
              <a:t>To get a low-fidelity prediction,</a:t>
            </a:r>
          </a:p>
          <a:p>
            <a:endParaRPr lang="en-GB" dirty="0"/>
          </a:p>
          <a:p>
            <a:r>
              <a:rPr lang="en-GB" dirty="0"/>
              <a:t>Next, we take the high-fidelity data,</a:t>
            </a:r>
          </a:p>
          <a:p>
            <a:endParaRPr lang="en-GB" dirty="0"/>
          </a:p>
          <a:p>
            <a:r>
              <a:rPr lang="en-GB" dirty="0"/>
              <a:t>And train this new, high-fidelity model on both the high-fidelity data, </a:t>
            </a:r>
            <a:r>
              <a:rPr lang="en-GB" b="1" dirty="0"/>
              <a:t>and </a:t>
            </a:r>
            <a:r>
              <a:rPr lang="en-GB" b="0" dirty="0"/>
              <a:t>the prediction from the low-fidelity model.</a:t>
            </a:r>
          </a:p>
          <a:p>
            <a:endParaRPr lang="en-GB" b="0" dirty="0"/>
          </a:p>
          <a:p>
            <a:r>
              <a:rPr lang="en-GB" b="0" dirty="0"/>
              <a:t>From here, we can get the bi-fidelity (as this uses two degrees of fidelity) prediction.</a:t>
            </a:r>
          </a:p>
          <a:p>
            <a:endParaRPr lang="en-GB" b="0" dirty="0"/>
          </a:p>
          <a:p>
            <a:r>
              <a:rPr lang="en-GB" b="0" dirty="0"/>
              <a:t>We call this technique bi-fidelity prediction mapping.</a:t>
            </a:r>
          </a:p>
          <a:p>
            <a:endParaRPr lang="en-GB" b="0" dirty="0"/>
          </a:p>
          <a:p>
            <a:r>
              <a:rPr lang="en-GB" b="0" dirty="0"/>
              <a:t>Moving on to the results.</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74FD3E4-FDA2-49EF-8B41-6C60E2A3678C}" type="slidenum">
              <a:rPr lang="en-GB" smtClean="0"/>
              <a:t>8</a:t>
            </a:fld>
            <a:endParaRPr lang="en-GB"/>
          </a:p>
        </p:txBody>
      </p:sp>
    </p:spTree>
    <p:extLst>
      <p:ext uri="{BB962C8B-B14F-4D97-AF65-F5344CB8AC3E}">
        <p14:creationId xmlns:p14="http://schemas.microsoft.com/office/powerpoint/2010/main" val="2144477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take a look at the results.</a:t>
            </a:r>
          </a:p>
          <a:p>
            <a:endParaRPr lang="en-GB" dirty="0"/>
          </a:p>
          <a:p>
            <a:r>
              <a:rPr lang="en-GB" dirty="0"/>
              <a:t>Let’s see how this multi-fidelity method compares to the usual </a:t>
            </a:r>
            <a:r>
              <a:rPr lang="en-GB"/>
              <a:t>prediction methods.</a:t>
            </a:r>
            <a:endParaRPr lang="en-GB" dirty="0"/>
          </a:p>
          <a:p>
            <a:endParaRPr lang="en-GB" dirty="0"/>
          </a:p>
          <a:p>
            <a:r>
              <a:rPr lang="en-GB" dirty="0"/>
              <a:t>First, we plot the true final deflection. This is what we’re trying to predict with our multi-fidelity approach.</a:t>
            </a:r>
          </a:p>
          <a:p>
            <a:endParaRPr lang="en-GB" dirty="0"/>
          </a:p>
          <a:p>
            <a:r>
              <a:rPr lang="en-GB" dirty="0"/>
              <a:t>Next, we have the stage 10 deflection. This is the most recent high-fidelity experimental point we have.</a:t>
            </a:r>
          </a:p>
          <a:p>
            <a:endParaRPr lang="en-GB" dirty="0"/>
          </a:p>
          <a:p>
            <a:r>
              <a:rPr lang="en-GB" dirty="0"/>
              <a:t>Notice how it’s quite far away from the true final shape, so if we were to base our prediction entirely off that, we might still be a bit off.</a:t>
            </a:r>
          </a:p>
          <a:p>
            <a:endParaRPr lang="en-GB" dirty="0"/>
          </a:p>
          <a:p>
            <a:r>
              <a:rPr lang="en-GB" dirty="0"/>
              <a:t>Next, we have the Plaxis2D prediction, the same one we had before. </a:t>
            </a:r>
          </a:p>
          <a:p>
            <a:endParaRPr lang="en-GB" dirty="0"/>
          </a:p>
          <a:p>
            <a:r>
              <a:rPr lang="en-GB" dirty="0"/>
              <a:t>Close, but not quite. There’s room for improvement.</a:t>
            </a:r>
          </a:p>
          <a:p>
            <a:endParaRPr lang="en-GB" dirty="0"/>
          </a:p>
          <a:p>
            <a:r>
              <a:rPr lang="en-GB" dirty="0"/>
              <a:t>Finally, we have the multi-fidelity prediction.</a:t>
            </a:r>
          </a:p>
          <a:p>
            <a:endParaRPr lang="en-GB" dirty="0"/>
          </a:p>
          <a:p>
            <a:r>
              <a:rPr lang="en-GB" dirty="0"/>
              <a:t>Clearly the best one so far.</a:t>
            </a:r>
          </a:p>
          <a:p>
            <a:endParaRPr lang="en-GB" dirty="0"/>
          </a:p>
          <a:p>
            <a:r>
              <a:rPr lang="en-GB" dirty="0"/>
              <a:t>By combining these two, we come to a more accurate prediction for the final deflection shape. Success!</a:t>
            </a:r>
          </a:p>
        </p:txBody>
      </p:sp>
      <p:sp>
        <p:nvSpPr>
          <p:cNvPr id="4" name="Slide Number Placeholder 3"/>
          <p:cNvSpPr>
            <a:spLocks noGrp="1"/>
          </p:cNvSpPr>
          <p:nvPr>
            <p:ph type="sldNum" sz="quarter" idx="5"/>
          </p:nvPr>
        </p:nvSpPr>
        <p:spPr/>
        <p:txBody>
          <a:bodyPr/>
          <a:lstStyle/>
          <a:p>
            <a:fld id="{F74FD3E4-FDA2-49EF-8B41-6C60E2A3678C}" type="slidenum">
              <a:rPr lang="en-GB" smtClean="0"/>
              <a:t>9</a:t>
            </a:fld>
            <a:endParaRPr lang="en-GB"/>
          </a:p>
        </p:txBody>
      </p:sp>
    </p:spTree>
    <p:extLst>
      <p:ext uri="{BB962C8B-B14F-4D97-AF65-F5344CB8AC3E}">
        <p14:creationId xmlns:p14="http://schemas.microsoft.com/office/powerpoint/2010/main" val="322933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2640-BF5B-1509-6681-46D9D90CD2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824A40C-4D15-1E3C-9378-30E3ACDFD8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B34771-A255-D19F-7154-13CF9300BFCB}"/>
              </a:ext>
            </a:extLst>
          </p:cNvPr>
          <p:cNvSpPr>
            <a:spLocks noGrp="1"/>
          </p:cNvSpPr>
          <p:nvPr>
            <p:ph type="dt" sz="half" idx="10"/>
          </p:nvPr>
        </p:nvSpPr>
        <p:spPr/>
        <p:txBody>
          <a:bodyPr/>
          <a:lstStyle/>
          <a:p>
            <a:fld id="{490E030F-8B74-4AF5-9450-19A777CD3D30}" type="datetimeFigureOut">
              <a:rPr lang="en-GB" smtClean="0"/>
              <a:t>03/06/2024</a:t>
            </a:fld>
            <a:endParaRPr lang="en-GB"/>
          </a:p>
        </p:txBody>
      </p:sp>
      <p:sp>
        <p:nvSpPr>
          <p:cNvPr id="5" name="Footer Placeholder 4">
            <a:extLst>
              <a:ext uri="{FF2B5EF4-FFF2-40B4-BE49-F238E27FC236}">
                <a16:creationId xmlns:a16="http://schemas.microsoft.com/office/drawing/2014/main" id="{3E81E4BF-CA9B-2C96-EC62-8E892FB67D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A7046C-F450-823A-DEB7-9CDE1863D687}"/>
              </a:ext>
            </a:extLst>
          </p:cNvPr>
          <p:cNvSpPr>
            <a:spLocks noGrp="1"/>
          </p:cNvSpPr>
          <p:nvPr>
            <p:ph type="sldNum" sz="quarter" idx="12"/>
          </p:nvPr>
        </p:nvSpPr>
        <p:spPr/>
        <p:txBody>
          <a:bodyPr/>
          <a:lstStyle/>
          <a:p>
            <a:fld id="{7C54002A-C73F-4590-8A83-FFA91DF0E235}" type="slidenum">
              <a:rPr lang="en-GB" smtClean="0"/>
              <a:t>‹#›</a:t>
            </a:fld>
            <a:endParaRPr lang="en-GB"/>
          </a:p>
        </p:txBody>
      </p:sp>
    </p:spTree>
    <p:extLst>
      <p:ext uri="{BB962C8B-B14F-4D97-AF65-F5344CB8AC3E}">
        <p14:creationId xmlns:p14="http://schemas.microsoft.com/office/powerpoint/2010/main" val="1428179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7206-C177-2602-3528-A6E492E1FE4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0879CFE-57CF-F277-61B6-73101B5964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208E01-041B-E78A-0CBB-0F778396EC6D}"/>
              </a:ext>
            </a:extLst>
          </p:cNvPr>
          <p:cNvSpPr>
            <a:spLocks noGrp="1"/>
          </p:cNvSpPr>
          <p:nvPr>
            <p:ph type="dt" sz="half" idx="10"/>
          </p:nvPr>
        </p:nvSpPr>
        <p:spPr/>
        <p:txBody>
          <a:bodyPr/>
          <a:lstStyle/>
          <a:p>
            <a:fld id="{490E030F-8B74-4AF5-9450-19A777CD3D30}" type="datetimeFigureOut">
              <a:rPr lang="en-GB" smtClean="0"/>
              <a:t>03/06/2024</a:t>
            </a:fld>
            <a:endParaRPr lang="en-GB"/>
          </a:p>
        </p:txBody>
      </p:sp>
      <p:sp>
        <p:nvSpPr>
          <p:cNvPr id="5" name="Footer Placeholder 4">
            <a:extLst>
              <a:ext uri="{FF2B5EF4-FFF2-40B4-BE49-F238E27FC236}">
                <a16:creationId xmlns:a16="http://schemas.microsoft.com/office/drawing/2014/main" id="{78C2F545-7218-A05B-DCB6-9B8F76920C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C610E6-200C-2003-2F69-32F76CD44E1A}"/>
              </a:ext>
            </a:extLst>
          </p:cNvPr>
          <p:cNvSpPr>
            <a:spLocks noGrp="1"/>
          </p:cNvSpPr>
          <p:nvPr>
            <p:ph type="sldNum" sz="quarter" idx="12"/>
          </p:nvPr>
        </p:nvSpPr>
        <p:spPr/>
        <p:txBody>
          <a:bodyPr/>
          <a:lstStyle/>
          <a:p>
            <a:fld id="{7C54002A-C73F-4590-8A83-FFA91DF0E235}" type="slidenum">
              <a:rPr lang="en-GB" smtClean="0"/>
              <a:t>‹#›</a:t>
            </a:fld>
            <a:endParaRPr lang="en-GB"/>
          </a:p>
        </p:txBody>
      </p:sp>
    </p:spTree>
    <p:extLst>
      <p:ext uri="{BB962C8B-B14F-4D97-AF65-F5344CB8AC3E}">
        <p14:creationId xmlns:p14="http://schemas.microsoft.com/office/powerpoint/2010/main" val="2425461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18435E-8454-5905-E31F-B466D0939C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375459F-EA8C-4169-32A6-0044A70A06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8D8504-32E4-46FB-BD86-50952F24C749}"/>
              </a:ext>
            </a:extLst>
          </p:cNvPr>
          <p:cNvSpPr>
            <a:spLocks noGrp="1"/>
          </p:cNvSpPr>
          <p:nvPr>
            <p:ph type="dt" sz="half" idx="10"/>
          </p:nvPr>
        </p:nvSpPr>
        <p:spPr/>
        <p:txBody>
          <a:bodyPr/>
          <a:lstStyle/>
          <a:p>
            <a:fld id="{490E030F-8B74-4AF5-9450-19A777CD3D30}" type="datetimeFigureOut">
              <a:rPr lang="en-GB" smtClean="0"/>
              <a:t>03/06/2024</a:t>
            </a:fld>
            <a:endParaRPr lang="en-GB"/>
          </a:p>
        </p:txBody>
      </p:sp>
      <p:sp>
        <p:nvSpPr>
          <p:cNvPr id="5" name="Footer Placeholder 4">
            <a:extLst>
              <a:ext uri="{FF2B5EF4-FFF2-40B4-BE49-F238E27FC236}">
                <a16:creationId xmlns:a16="http://schemas.microsoft.com/office/drawing/2014/main" id="{401E8AB5-225C-0081-A840-DBC14114BC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22B7A9-FADF-EDFF-DAA6-C8E24A832902}"/>
              </a:ext>
            </a:extLst>
          </p:cNvPr>
          <p:cNvSpPr>
            <a:spLocks noGrp="1"/>
          </p:cNvSpPr>
          <p:nvPr>
            <p:ph type="sldNum" sz="quarter" idx="12"/>
          </p:nvPr>
        </p:nvSpPr>
        <p:spPr/>
        <p:txBody>
          <a:bodyPr/>
          <a:lstStyle/>
          <a:p>
            <a:fld id="{7C54002A-C73F-4590-8A83-FFA91DF0E235}" type="slidenum">
              <a:rPr lang="en-GB" smtClean="0"/>
              <a:t>‹#›</a:t>
            </a:fld>
            <a:endParaRPr lang="en-GB"/>
          </a:p>
        </p:txBody>
      </p:sp>
    </p:spTree>
    <p:extLst>
      <p:ext uri="{BB962C8B-B14F-4D97-AF65-F5344CB8AC3E}">
        <p14:creationId xmlns:p14="http://schemas.microsoft.com/office/powerpoint/2010/main" val="3388744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9872-E241-825A-9A66-7EE4575B92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1B15F2D-8D8C-9C27-963C-375D2A1126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967DC7-513B-2A2C-D2D6-70D0A1070EB5}"/>
              </a:ext>
            </a:extLst>
          </p:cNvPr>
          <p:cNvSpPr>
            <a:spLocks noGrp="1"/>
          </p:cNvSpPr>
          <p:nvPr>
            <p:ph type="dt" sz="half" idx="10"/>
          </p:nvPr>
        </p:nvSpPr>
        <p:spPr/>
        <p:txBody>
          <a:bodyPr/>
          <a:lstStyle/>
          <a:p>
            <a:fld id="{490E030F-8B74-4AF5-9450-19A777CD3D30}" type="datetimeFigureOut">
              <a:rPr lang="en-GB" smtClean="0"/>
              <a:t>03/06/2024</a:t>
            </a:fld>
            <a:endParaRPr lang="en-GB"/>
          </a:p>
        </p:txBody>
      </p:sp>
      <p:sp>
        <p:nvSpPr>
          <p:cNvPr id="5" name="Footer Placeholder 4">
            <a:extLst>
              <a:ext uri="{FF2B5EF4-FFF2-40B4-BE49-F238E27FC236}">
                <a16:creationId xmlns:a16="http://schemas.microsoft.com/office/drawing/2014/main" id="{550C4C06-C7AB-1125-90D0-35221B4DAA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60DACA-4AA9-0FD4-3395-500C845934AE}"/>
              </a:ext>
            </a:extLst>
          </p:cNvPr>
          <p:cNvSpPr>
            <a:spLocks noGrp="1"/>
          </p:cNvSpPr>
          <p:nvPr>
            <p:ph type="sldNum" sz="quarter" idx="12"/>
          </p:nvPr>
        </p:nvSpPr>
        <p:spPr/>
        <p:txBody>
          <a:bodyPr/>
          <a:lstStyle/>
          <a:p>
            <a:fld id="{7C54002A-C73F-4590-8A83-FFA91DF0E235}" type="slidenum">
              <a:rPr lang="en-GB" smtClean="0"/>
              <a:t>‹#›</a:t>
            </a:fld>
            <a:endParaRPr lang="en-GB"/>
          </a:p>
        </p:txBody>
      </p:sp>
    </p:spTree>
    <p:extLst>
      <p:ext uri="{BB962C8B-B14F-4D97-AF65-F5344CB8AC3E}">
        <p14:creationId xmlns:p14="http://schemas.microsoft.com/office/powerpoint/2010/main" val="1899550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2AC1D-4045-7661-0D6F-A99E5FEE85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B521AC4-E239-34E1-7AA3-AD76F40A8E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2CE1A2-BC34-2A9F-3E72-BBCFF1CCD537}"/>
              </a:ext>
            </a:extLst>
          </p:cNvPr>
          <p:cNvSpPr>
            <a:spLocks noGrp="1"/>
          </p:cNvSpPr>
          <p:nvPr>
            <p:ph type="dt" sz="half" idx="10"/>
          </p:nvPr>
        </p:nvSpPr>
        <p:spPr/>
        <p:txBody>
          <a:bodyPr/>
          <a:lstStyle/>
          <a:p>
            <a:fld id="{490E030F-8B74-4AF5-9450-19A777CD3D30}" type="datetimeFigureOut">
              <a:rPr lang="en-GB" smtClean="0"/>
              <a:t>03/06/2024</a:t>
            </a:fld>
            <a:endParaRPr lang="en-GB"/>
          </a:p>
        </p:txBody>
      </p:sp>
      <p:sp>
        <p:nvSpPr>
          <p:cNvPr id="5" name="Footer Placeholder 4">
            <a:extLst>
              <a:ext uri="{FF2B5EF4-FFF2-40B4-BE49-F238E27FC236}">
                <a16:creationId xmlns:a16="http://schemas.microsoft.com/office/drawing/2014/main" id="{0A6785A7-FA8F-BDA9-EFBC-ECD60ACF7B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5FE9D6-F747-E7BE-E022-2688855A6101}"/>
              </a:ext>
            </a:extLst>
          </p:cNvPr>
          <p:cNvSpPr>
            <a:spLocks noGrp="1"/>
          </p:cNvSpPr>
          <p:nvPr>
            <p:ph type="sldNum" sz="quarter" idx="12"/>
          </p:nvPr>
        </p:nvSpPr>
        <p:spPr/>
        <p:txBody>
          <a:bodyPr/>
          <a:lstStyle/>
          <a:p>
            <a:fld id="{7C54002A-C73F-4590-8A83-FFA91DF0E235}" type="slidenum">
              <a:rPr lang="en-GB" smtClean="0"/>
              <a:t>‹#›</a:t>
            </a:fld>
            <a:endParaRPr lang="en-GB"/>
          </a:p>
        </p:txBody>
      </p:sp>
    </p:spTree>
    <p:extLst>
      <p:ext uri="{BB962C8B-B14F-4D97-AF65-F5344CB8AC3E}">
        <p14:creationId xmlns:p14="http://schemas.microsoft.com/office/powerpoint/2010/main" val="1193991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C4D9-158D-71CD-1DAE-885BA47B31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B5ABEA8-9456-E7B2-56CF-19BC6C2492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5B52994-B5B1-91C7-6BD0-CDF527079C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355078B-B1EA-6533-E270-9A5E7AF66258}"/>
              </a:ext>
            </a:extLst>
          </p:cNvPr>
          <p:cNvSpPr>
            <a:spLocks noGrp="1"/>
          </p:cNvSpPr>
          <p:nvPr>
            <p:ph type="dt" sz="half" idx="10"/>
          </p:nvPr>
        </p:nvSpPr>
        <p:spPr/>
        <p:txBody>
          <a:bodyPr/>
          <a:lstStyle/>
          <a:p>
            <a:fld id="{490E030F-8B74-4AF5-9450-19A777CD3D30}" type="datetimeFigureOut">
              <a:rPr lang="en-GB" smtClean="0"/>
              <a:t>03/06/2024</a:t>
            </a:fld>
            <a:endParaRPr lang="en-GB"/>
          </a:p>
        </p:txBody>
      </p:sp>
      <p:sp>
        <p:nvSpPr>
          <p:cNvPr id="6" name="Footer Placeholder 5">
            <a:extLst>
              <a:ext uri="{FF2B5EF4-FFF2-40B4-BE49-F238E27FC236}">
                <a16:creationId xmlns:a16="http://schemas.microsoft.com/office/drawing/2014/main" id="{01BAF981-9635-3FBA-738B-D34BE53D80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B62E0B-475A-43C8-6282-B26947DD030B}"/>
              </a:ext>
            </a:extLst>
          </p:cNvPr>
          <p:cNvSpPr>
            <a:spLocks noGrp="1"/>
          </p:cNvSpPr>
          <p:nvPr>
            <p:ph type="sldNum" sz="quarter" idx="12"/>
          </p:nvPr>
        </p:nvSpPr>
        <p:spPr/>
        <p:txBody>
          <a:bodyPr/>
          <a:lstStyle/>
          <a:p>
            <a:fld id="{7C54002A-C73F-4590-8A83-FFA91DF0E235}" type="slidenum">
              <a:rPr lang="en-GB" smtClean="0"/>
              <a:t>‹#›</a:t>
            </a:fld>
            <a:endParaRPr lang="en-GB"/>
          </a:p>
        </p:txBody>
      </p:sp>
    </p:spTree>
    <p:extLst>
      <p:ext uri="{BB962C8B-B14F-4D97-AF65-F5344CB8AC3E}">
        <p14:creationId xmlns:p14="http://schemas.microsoft.com/office/powerpoint/2010/main" val="3236719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3F6F-C5CD-3E4B-FF29-550605128AA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7FB3B9-F788-8707-A42F-718A9C9424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EB874C-5B45-8FFE-2AA5-66961E9F3B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4CE7C5-B0B2-D9BD-8E8D-49964F93CD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78BF45-5AE4-5CE5-1C18-61A78424E9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336E690-1AF1-2230-08CA-1BFECAAD55B3}"/>
              </a:ext>
            </a:extLst>
          </p:cNvPr>
          <p:cNvSpPr>
            <a:spLocks noGrp="1"/>
          </p:cNvSpPr>
          <p:nvPr>
            <p:ph type="dt" sz="half" idx="10"/>
          </p:nvPr>
        </p:nvSpPr>
        <p:spPr/>
        <p:txBody>
          <a:bodyPr/>
          <a:lstStyle/>
          <a:p>
            <a:fld id="{490E030F-8B74-4AF5-9450-19A777CD3D30}" type="datetimeFigureOut">
              <a:rPr lang="en-GB" smtClean="0"/>
              <a:t>03/06/2024</a:t>
            </a:fld>
            <a:endParaRPr lang="en-GB"/>
          </a:p>
        </p:txBody>
      </p:sp>
      <p:sp>
        <p:nvSpPr>
          <p:cNvPr id="8" name="Footer Placeholder 7">
            <a:extLst>
              <a:ext uri="{FF2B5EF4-FFF2-40B4-BE49-F238E27FC236}">
                <a16:creationId xmlns:a16="http://schemas.microsoft.com/office/drawing/2014/main" id="{A87598A7-C00A-EF0F-C086-D6487375A79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D9D135B-8DF7-CDCA-32E3-01697DD6B84D}"/>
              </a:ext>
            </a:extLst>
          </p:cNvPr>
          <p:cNvSpPr>
            <a:spLocks noGrp="1"/>
          </p:cNvSpPr>
          <p:nvPr>
            <p:ph type="sldNum" sz="quarter" idx="12"/>
          </p:nvPr>
        </p:nvSpPr>
        <p:spPr/>
        <p:txBody>
          <a:bodyPr/>
          <a:lstStyle/>
          <a:p>
            <a:fld id="{7C54002A-C73F-4590-8A83-FFA91DF0E235}" type="slidenum">
              <a:rPr lang="en-GB" smtClean="0"/>
              <a:t>‹#›</a:t>
            </a:fld>
            <a:endParaRPr lang="en-GB"/>
          </a:p>
        </p:txBody>
      </p:sp>
    </p:spTree>
    <p:extLst>
      <p:ext uri="{BB962C8B-B14F-4D97-AF65-F5344CB8AC3E}">
        <p14:creationId xmlns:p14="http://schemas.microsoft.com/office/powerpoint/2010/main" val="535368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E150-71CA-01B5-E39E-D438DE2EAD0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E5043A2-4865-874D-2601-E1455EF20013}"/>
              </a:ext>
            </a:extLst>
          </p:cNvPr>
          <p:cNvSpPr>
            <a:spLocks noGrp="1"/>
          </p:cNvSpPr>
          <p:nvPr>
            <p:ph type="dt" sz="half" idx="10"/>
          </p:nvPr>
        </p:nvSpPr>
        <p:spPr/>
        <p:txBody>
          <a:bodyPr/>
          <a:lstStyle/>
          <a:p>
            <a:fld id="{490E030F-8B74-4AF5-9450-19A777CD3D30}" type="datetimeFigureOut">
              <a:rPr lang="en-GB" smtClean="0"/>
              <a:t>03/06/2024</a:t>
            </a:fld>
            <a:endParaRPr lang="en-GB"/>
          </a:p>
        </p:txBody>
      </p:sp>
      <p:sp>
        <p:nvSpPr>
          <p:cNvPr id="4" name="Footer Placeholder 3">
            <a:extLst>
              <a:ext uri="{FF2B5EF4-FFF2-40B4-BE49-F238E27FC236}">
                <a16:creationId xmlns:a16="http://schemas.microsoft.com/office/drawing/2014/main" id="{5DB6181B-7CFA-6AF1-3C71-F52F9FB4183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3FF7C4-8D34-EA85-2E3B-5B610EB54CC8}"/>
              </a:ext>
            </a:extLst>
          </p:cNvPr>
          <p:cNvSpPr>
            <a:spLocks noGrp="1"/>
          </p:cNvSpPr>
          <p:nvPr>
            <p:ph type="sldNum" sz="quarter" idx="12"/>
          </p:nvPr>
        </p:nvSpPr>
        <p:spPr/>
        <p:txBody>
          <a:bodyPr/>
          <a:lstStyle/>
          <a:p>
            <a:fld id="{7C54002A-C73F-4590-8A83-FFA91DF0E235}" type="slidenum">
              <a:rPr lang="en-GB" smtClean="0"/>
              <a:t>‹#›</a:t>
            </a:fld>
            <a:endParaRPr lang="en-GB"/>
          </a:p>
        </p:txBody>
      </p:sp>
    </p:spTree>
    <p:extLst>
      <p:ext uri="{BB962C8B-B14F-4D97-AF65-F5344CB8AC3E}">
        <p14:creationId xmlns:p14="http://schemas.microsoft.com/office/powerpoint/2010/main" val="3449625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0A407-C3C6-045E-9068-45FADCDB3EA3}"/>
              </a:ext>
            </a:extLst>
          </p:cNvPr>
          <p:cNvSpPr>
            <a:spLocks noGrp="1"/>
          </p:cNvSpPr>
          <p:nvPr>
            <p:ph type="dt" sz="half" idx="10"/>
          </p:nvPr>
        </p:nvSpPr>
        <p:spPr/>
        <p:txBody>
          <a:bodyPr/>
          <a:lstStyle/>
          <a:p>
            <a:fld id="{490E030F-8B74-4AF5-9450-19A777CD3D30}" type="datetimeFigureOut">
              <a:rPr lang="en-GB" smtClean="0"/>
              <a:t>03/06/2024</a:t>
            </a:fld>
            <a:endParaRPr lang="en-GB"/>
          </a:p>
        </p:txBody>
      </p:sp>
      <p:sp>
        <p:nvSpPr>
          <p:cNvPr id="3" name="Footer Placeholder 2">
            <a:extLst>
              <a:ext uri="{FF2B5EF4-FFF2-40B4-BE49-F238E27FC236}">
                <a16:creationId xmlns:a16="http://schemas.microsoft.com/office/drawing/2014/main" id="{ECB2A514-1E95-1478-2189-BB32D21C9E2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4F37E6F-95FD-1D68-7599-44A2E3BFCA4F}"/>
              </a:ext>
            </a:extLst>
          </p:cNvPr>
          <p:cNvSpPr>
            <a:spLocks noGrp="1"/>
          </p:cNvSpPr>
          <p:nvPr>
            <p:ph type="sldNum" sz="quarter" idx="12"/>
          </p:nvPr>
        </p:nvSpPr>
        <p:spPr/>
        <p:txBody>
          <a:bodyPr/>
          <a:lstStyle/>
          <a:p>
            <a:fld id="{7C54002A-C73F-4590-8A83-FFA91DF0E235}" type="slidenum">
              <a:rPr lang="en-GB" smtClean="0"/>
              <a:t>‹#›</a:t>
            </a:fld>
            <a:endParaRPr lang="en-GB"/>
          </a:p>
        </p:txBody>
      </p:sp>
    </p:spTree>
    <p:extLst>
      <p:ext uri="{BB962C8B-B14F-4D97-AF65-F5344CB8AC3E}">
        <p14:creationId xmlns:p14="http://schemas.microsoft.com/office/powerpoint/2010/main" val="1740524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32CC-BDEE-E5F2-6D93-CFE336AA2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6041B95-10D8-7845-B072-0FC839B71D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1CF8D25-AD9B-3536-997C-138A3460C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8A4A4-4E49-E700-BB05-40DDF183D80F}"/>
              </a:ext>
            </a:extLst>
          </p:cNvPr>
          <p:cNvSpPr>
            <a:spLocks noGrp="1"/>
          </p:cNvSpPr>
          <p:nvPr>
            <p:ph type="dt" sz="half" idx="10"/>
          </p:nvPr>
        </p:nvSpPr>
        <p:spPr/>
        <p:txBody>
          <a:bodyPr/>
          <a:lstStyle/>
          <a:p>
            <a:fld id="{490E030F-8B74-4AF5-9450-19A777CD3D30}" type="datetimeFigureOut">
              <a:rPr lang="en-GB" smtClean="0"/>
              <a:t>03/06/2024</a:t>
            </a:fld>
            <a:endParaRPr lang="en-GB"/>
          </a:p>
        </p:txBody>
      </p:sp>
      <p:sp>
        <p:nvSpPr>
          <p:cNvPr id="6" name="Footer Placeholder 5">
            <a:extLst>
              <a:ext uri="{FF2B5EF4-FFF2-40B4-BE49-F238E27FC236}">
                <a16:creationId xmlns:a16="http://schemas.microsoft.com/office/drawing/2014/main" id="{808E6024-4EF5-D8F3-59E2-5EC000A5701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F93067-10C9-AE49-B4AD-BF0C3BB96763}"/>
              </a:ext>
            </a:extLst>
          </p:cNvPr>
          <p:cNvSpPr>
            <a:spLocks noGrp="1"/>
          </p:cNvSpPr>
          <p:nvPr>
            <p:ph type="sldNum" sz="quarter" idx="12"/>
          </p:nvPr>
        </p:nvSpPr>
        <p:spPr/>
        <p:txBody>
          <a:bodyPr/>
          <a:lstStyle/>
          <a:p>
            <a:fld id="{7C54002A-C73F-4590-8A83-FFA91DF0E235}" type="slidenum">
              <a:rPr lang="en-GB" smtClean="0"/>
              <a:t>‹#›</a:t>
            </a:fld>
            <a:endParaRPr lang="en-GB"/>
          </a:p>
        </p:txBody>
      </p:sp>
    </p:spTree>
    <p:extLst>
      <p:ext uri="{BB962C8B-B14F-4D97-AF65-F5344CB8AC3E}">
        <p14:creationId xmlns:p14="http://schemas.microsoft.com/office/powerpoint/2010/main" val="1346423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8FCC-6D39-D354-E9B7-1DCFDA512F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1C2E376-BF13-8B2B-FBDB-DC76DFDDA8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3DADD52-25B3-B714-4452-1DF1A33B6B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9C662-DE96-7C45-50D8-9C449421C280}"/>
              </a:ext>
            </a:extLst>
          </p:cNvPr>
          <p:cNvSpPr>
            <a:spLocks noGrp="1"/>
          </p:cNvSpPr>
          <p:nvPr>
            <p:ph type="dt" sz="half" idx="10"/>
          </p:nvPr>
        </p:nvSpPr>
        <p:spPr/>
        <p:txBody>
          <a:bodyPr/>
          <a:lstStyle/>
          <a:p>
            <a:fld id="{490E030F-8B74-4AF5-9450-19A777CD3D30}" type="datetimeFigureOut">
              <a:rPr lang="en-GB" smtClean="0"/>
              <a:t>03/06/2024</a:t>
            </a:fld>
            <a:endParaRPr lang="en-GB"/>
          </a:p>
        </p:txBody>
      </p:sp>
      <p:sp>
        <p:nvSpPr>
          <p:cNvPr id="6" name="Footer Placeholder 5">
            <a:extLst>
              <a:ext uri="{FF2B5EF4-FFF2-40B4-BE49-F238E27FC236}">
                <a16:creationId xmlns:a16="http://schemas.microsoft.com/office/drawing/2014/main" id="{342C60EE-CB74-DC80-A8C6-325D471E8E7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1734A1-4DD2-B4A4-67E5-CDA90F7F9034}"/>
              </a:ext>
            </a:extLst>
          </p:cNvPr>
          <p:cNvSpPr>
            <a:spLocks noGrp="1"/>
          </p:cNvSpPr>
          <p:nvPr>
            <p:ph type="sldNum" sz="quarter" idx="12"/>
          </p:nvPr>
        </p:nvSpPr>
        <p:spPr/>
        <p:txBody>
          <a:bodyPr/>
          <a:lstStyle/>
          <a:p>
            <a:fld id="{7C54002A-C73F-4590-8A83-FFA91DF0E235}" type="slidenum">
              <a:rPr lang="en-GB" smtClean="0"/>
              <a:t>‹#›</a:t>
            </a:fld>
            <a:endParaRPr lang="en-GB"/>
          </a:p>
        </p:txBody>
      </p:sp>
    </p:spTree>
    <p:extLst>
      <p:ext uri="{BB962C8B-B14F-4D97-AF65-F5344CB8AC3E}">
        <p14:creationId xmlns:p14="http://schemas.microsoft.com/office/powerpoint/2010/main" val="254583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alpha val="8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C73313-9CD0-DCAF-C1BF-7C576A79C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7D02CD-85DD-7BFA-F1B4-4204A7A77C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1CAAA7-E65E-C9F2-19E5-71BBE1786D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0E030F-8B74-4AF5-9450-19A777CD3D30}" type="datetimeFigureOut">
              <a:rPr lang="en-GB" smtClean="0"/>
              <a:t>03/06/2024</a:t>
            </a:fld>
            <a:endParaRPr lang="en-GB"/>
          </a:p>
        </p:txBody>
      </p:sp>
      <p:sp>
        <p:nvSpPr>
          <p:cNvPr id="5" name="Footer Placeholder 4">
            <a:extLst>
              <a:ext uri="{FF2B5EF4-FFF2-40B4-BE49-F238E27FC236}">
                <a16:creationId xmlns:a16="http://schemas.microsoft.com/office/drawing/2014/main" id="{A1770D76-BA9C-F081-A45B-0E45F99E76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B1B3F0B-F38C-2106-AAEF-83716D5D1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54002A-C73F-4590-8A83-FFA91DF0E235}" type="slidenum">
              <a:rPr lang="en-GB" smtClean="0"/>
              <a:t>‹#›</a:t>
            </a:fld>
            <a:endParaRPr lang="en-GB"/>
          </a:p>
        </p:txBody>
      </p:sp>
    </p:spTree>
    <p:extLst>
      <p:ext uri="{BB962C8B-B14F-4D97-AF65-F5344CB8AC3E}">
        <p14:creationId xmlns:p14="http://schemas.microsoft.com/office/powerpoint/2010/main" val="1244983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fakhargroup.com/en/deep-excavation/" TargetMode="External"/><Relationship Id="rId3" Type="http://schemas.openxmlformats.org/officeDocument/2006/relationships/image" Target="../media/image1.png"/><Relationship Id="rId7" Type="http://schemas.openxmlformats.org/officeDocument/2006/relationships/hyperlink" Target="https://www.bbc.co.uk/news/uk-england-london-6639367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geplus.co.uk/events/the-deepest-basement-in-dubai-18-08-2017/" TargetMode="Externa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www.youtube.com/watch?v=Q4KrHSd7H_M&amp;ab_channel=CatersClips" TargetMode="Externa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023ADC-858E-13FB-279F-98FCBAAD81FB}"/>
              </a:ext>
            </a:extLst>
          </p:cNvPr>
          <p:cNvSpPr txBox="1"/>
          <p:nvPr/>
        </p:nvSpPr>
        <p:spPr>
          <a:xfrm>
            <a:off x="1939143" y="2356981"/>
            <a:ext cx="8096738" cy="1077218"/>
          </a:xfrm>
          <a:prstGeom prst="rect">
            <a:avLst/>
          </a:prstGeom>
          <a:noFill/>
        </p:spPr>
        <p:txBody>
          <a:bodyPr wrap="square" rtlCol="0">
            <a:spAutoFit/>
          </a:bodyPr>
          <a:lstStyle/>
          <a:p>
            <a:pPr algn="ctr"/>
            <a:r>
              <a:rPr lang="en-GB" sz="3200" dirty="0">
                <a:latin typeface="Bahnschrift Light" panose="020B0502040204020203" pitchFamily="34" charset="0"/>
              </a:rPr>
              <a:t>Future Excavation Construction:</a:t>
            </a:r>
          </a:p>
          <a:p>
            <a:pPr algn="ctr"/>
            <a:r>
              <a:rPr lang="en-GB" sz="3200" dirty="0">
                <a:latin typeface="Bahnschrift Light" panose="020B0502040204020203" pitchFamily="34" charset="0"/>
              </a:rPr>
              <a:t>Machine Learning &amp; Real-time Monitoring</a:t>
            </a:r>
          </a:p>
        </p:txBody>
      </p:sp>
      <p:sp>
        <p:nvSpPr>
          <p:cNvPr id="5" name="TextBox 4">
            <a:extLst>
              <a:ext uri="{FF2B5EF4-FFF2-40B4-BE49-F238E27FC236}">
                <a16:creationId xmlns:a16="http://schemas.microsoft.com/office/drawing/2014/main" id="{51AC582E-2711-4ADE-F0B9-693A160AE7F9}"/>
              </a:ext>
            </a:extLst>
          </p:cNvPr>
          <p:cNvSpPr txBox="1"/>
          <p:nvPr/>
        </p:nvSpPr>
        <p:spPr>
          <a:xfrm>
            <a:off x="4725327" y="3664885"/>
            <a:ext cx="2524369" cy="369332"/>
          </a:xfrm>
          <a:prstGeom prst="rect">
            <a:avLst/>
          </a:prstGeom>
          <a:noFill/>
        </p:spPr>
        <p:txBody>
          <a:bodyPr wrap="square" rtlCol="0">
            <a:spAutoFit/>
          </a:bodyPr>
          <a:lstStyle/>
          <a:p>
            <a:r>
              <a:rPr lang="en-GB" dirty="0">
                <a:latin typeface="Bahnschrift Light" panose="020B0502040204020203" pitchFamily="34" charset="0"/>
              </a:rPr>
              <a:t>Lucca</a:t>
            </a:r>
            <a:r>
              <a:rPr lang="en-GB" dirty="0"/>
              <a:t> Pereira Martins</a:t>
            </a:r>
          </a:p>
        </p:txBody>
      </p:sp>
      <p:cxnSp>
        <p:nvCxnSpPr>
          <p:cNvPr id="7" name="Straight Connector 6">
            <a:extLst>
              <a:ext uri="{FF2B5EF4-FFF2-40B4-BE49-F238E27FC236}">
                <a16:creationId xmlns:a16="http://schemas.microsoft.com/office/drawing/2014/main" id="{AEA3FA7B-CC2C-A3EE-58E8-ED802CEB2F9C}"/>
              </a:ext>
            </a:extLst>
          </p:cNvPr>
          <p:cNvCxnSpPr>
            <a:cxnSpLocks/>
          </p:cNvCxnSpPr>
          <p:nvPr/>
        </p:nvCxnSpPr>
        <p:spPr>
          <a:xfrm>
            <a:off x="398585" y="0"/>
            <a:ext cx="0" cy="265021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9" name="Straight Connector 8">
            <a:extLst>
              <a:ext uri="{FF2B5EF4-FFF2-40B4-BE49-F238E27FC236}">
                <a16:creationId xmlns:a16="http://schemas.microsoft.com/office/drawing/2014/main" id="{91F72765-8EBD-949C-0081-E50C3CA1C4E7}"/>
              </a:ext>
            </a:extLst>
          </p:cNvPr>
          <p:cNvCxnSpPr>
            <a:cxnSpLocks/>
          </p:cNvCxnSpPr>
          <p:nvPr/>
        </p:nvCxnSpPr>
        <p:spPr>
          <a:xfrm>
            <a:off x="11801959" y="4207790"/>
            <a:ext cx="0" cy="265021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0" name="Straight Connector 9">
            <a:extLst>
              <a:ext uri="{FF2B5EF4-FFF2-40B4-BE49-F238E27FC236}">
                <a16:creationId xmlns:a16="http://schemas.microsoft.com/office/drawing/2014/main" id="{15E32D5C-3F34-5B33-1037-345F784F3D83}"/>
              </a:ext>
            </a:extLst>
          </p:cNvPr>
          <p:cNvCxnSpPr>
            <a:cxnSpLocks/>
          </p:cNvCxnSpPr>
          <p:nvPr/>
        </p:nvCxnSpPr>
        <p:spPr>
          <a:xfrm>
            <a:off x="5491566" y="6638441"/>
            <a:ext cx="670043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3" name="Straight Connector 12">
            <a:extLst>
              <a:ext uri="{FF2B5EF4-FFF2-40B4-BE49-F238E27FC236}">
                <a16:creationId xmlns:a16="http://schemas.microsoft.com/office/drawing/2014/main" id="{FC10AB98-7DEE-66EB-0214-F35AB3AF06D6}"/>
              </a:ext>
            </a:extLst>
          </p:cNvPr>
          <p:cNvCxnSpPr>
            <a:cxnSpLocks/>
          </p:cNvCxnSpPr>
          <p:nvPr/>
        </p:nvCxnSpPr>
        <p:spPr>
          <a:xfrm>
            <a:off x="0" y="679342"/>
            <a:ext cx="3202983"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8" name="Straight Connector 17">
            <a:extLst>
              <a:ext uri="{FF2B5EF4-FFF2-40B4-BE49-F238E27FC236}">
                <a16:creationId xmlns:a16="http://schemas.microsoft.com/office/drawing/2014/main" id="{68327540-FDEA-EAE6-A961-B8E0F5B9BD53}"/>
              </a:ext>
            </a:extLst>
          </p:cNvPr>
          <p:cNvCxnSpPr>
            <a:cxnSpLocks/>
          </p:cNvCxnSpPr>
          <p:nvPr/>
        </p:nvCxnSpPr>
        <p:spPr>
          <a:xfrm>
            <a:off x="11793415" y="0"/>
            <a:ext cx="8544" cy="6858000"/>
          </a:xfrm>
          <a:prstGeom prst="line">
            <a:avLst/>
          </a:prstGeom>
          <a:ln w="762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82638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DC02C4-1CD2-D3AD-EDD1-1946E8169921}"/>
              </a:ext>
            </a:extLst>
          </p:cNvPr>
          <p:cNvCxnSpPr>
            <a:cxnSpLocks/>
          </p:cNvCxnSpPr>
          <p:nvPr/>
        </p:nvCxnSpPr>
        <p:spPr>
          <a:xfrm>
            <a:off x="398585" y="0"/>
            <a:ext cx="0" cy="785813"/>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AAECDBA-CD8D-E09C-755E-0AD079FCEE90}"/>
              </a:ext>
            </a:extLst>
          </p:cNvPr>
          <p:cNvCxnSpPr/>
          <p:nvPr/>
        </p:nvCxnSpPr>
        <p:spPr>
          <a:xfrm>
            <a:off x="398585" y="747102"/>
            <a:ext cx="515815"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73D863B5-D203-6C4A-BB99-737E7D843BDA}"/>
              </a:ext>
            </a:extLst>
          </p:cNvPr>
          <p:cNvSpPr txBox="1"/>
          <p:nvPr/>
        </p:nvSpPr>
        <p:spPr>
          <a:xfrm>
            <a:off x="914400" y="457889"/>
            <a:ext cx="3931137" cy="584775"/>
          </a:xfrm>
          <a:prstGeom prst="rect">
            <a:avLst/>
          </a:prstGeom>
          <a:noFill/>
        </p:spPr>
        <p:txBody>
          <a:bodyPr wrap="square" rtlCol="0">
            <a:spAutoFit/>
          </a:bodyPr>
          <a:lstStyle/>
          <a:p>
            <a:r>
              <a:rPr lang="en-GB" sz="3200" dirty="0">
                <a:latin typeface="Bahnschrift Light" panose="020B0502040204020203" pitchFamily="34" charset="0"/>
              </a:rPr>
              <a:t>Conclusions</a:t>
            </a:r>
          </a:p>
        </p:txBody>
      </p:sp>
      <p:sp>
        <p:nvSpPr>
          <p:cNvPr id="2" name="TextBox 1">
            <a:extLst>
              <a:ext uri="{FF2B5EF4-FFF2-40B4-BE49-F238E27FC236}">
                <a16:creationId xmlns:a16="http://schemas.microsoft.com/office/drawing/2014/main" id="{5F7A38A1-C49F-956A-27A9-9426D73FB61F}"/>
              </a:ext>
            </a:extLst>
          </p:cNvPr>
          <p:cNvSpPr txBox="1"/>
          <p:nvPr/>
        </p:nvSpPr>
        <p:spPr>
          <a:xfrm>
            <a:off x="914400" y="1919883"/>
            <a:ext cx="9030346" cy="1107996"/>
          </a:xfrm>
          <a:prstGeom prst="rect">
            <a:avLst/>
          </a:prstGeom>
          <a:noFill/>
        </p:spPr>
        <p:txBody>
          <a:bodyPr wrap="square" rtlCol="0">
            <a:spAutoFit/>
          </a:bodyPr>
          <a:lstStyle/>
          <a:p>
            <a:r>
              <a:rPr lang="en-GB" dirty="0">
                <a:latin typeface="Bahnschrift Light" panose="020B0502040204020203" pitchFamily="34" charset="0"/>
              </a:rPr>
              <a:t>Impact of project:</a:t>
            </a:r>
          </a:p>
          <a:p>
            <a:pPr marL="342900" indent="-342900">
              <a:buFont typeface="+mj-lt"/>
              <a:buAutoNum type="arabicPeriod"/>
            </a:pPr>
            <a:r>
              <a:rPr lang="en-GB" sz="1600" dirty="0">
                <a:latin typeface="Bahnschrift Light" panose="020B0502040204020203" pitchFamily="34" charset="0"/>
              </a:rPr>
              <a:t>Combined site data with simulation data using a multi-fidelity neural network</a:t>
            </a:r>
          </a:p>
          <a:p>
            <a:pPr marL="342900" indent="-342900">
              <a:buFont typeface="+mj-lt"/>
              <a:buAutoNum type="arabicPeriod"/>
            </a:pPr>
            <a:r>
              <a:rPr lang="en-GB" sz="1600" dirty="0">
                <a:latin typeface="Bahnschrift Light" panose="020B0502040204020203" pitchFamily="34" charset="0"/>
              </a:rPr>
              <a:t>Better and faster predictions than existing methods</a:t>
            </a:r>
          </a:p>
          <a:p>
            <a:pPr marL="342900" indent="-342900">
              <a:buFont typeface="+mj-lt"/>
              <a:buAutoNum type="arabicPeriod"/>
            </a:pPr>
            <a:r>
              <a:rPr lang="en-GB" sz="1600" dirty="0">
                <a:latin typeface="Bahnschrift Light" panose="020B0502040204020203" pitchFamily="34" charset="0"/>
              </a:rPr>
              <a:t>Leads to safer excavations</a:t>
            </a:r>
          </a:p>
        </p:txBody>
      </p:sp>
      <p:sp>
        <p:nvSpPr>
          <p:cNvPr id="3" name="TextBox 2">
            <a:extLst>
              <a:ext uri="{FF2B5EF4-FFF2-40B4-BE49-F238E27FC236}">
                <a16:creationId xmlns:a16="http://schemas.microsoft.com/office/drawing/2014/main" id="{9863922E-50CA-1D65-1020-0FC015B22817}"/>
              </a:ext>
            </a:extLst>
          </p:cNvPr>
          <p:cNvSpPr txBox="1"/>
          <p:nvPr/>
        </p:nvSpPr>
        <p:spPr>
          <a:xfrm>
            <a:off x="914400" y="3689273"/>
            <a:ext cx="9030346" cy="861774"/>
          </a:xfrm>
          <a:prstGeom prst="rect">
            <a:avLst/>
          </a:prstGeom>
          <a:noFill/>
        </p:spPr>
        <p:txBody>
          <a:bodyPr wrap="square" rtlCol="0">
            <a:spAutoFit/>
          </a:bodyPr>
          <a:lstStyle/>
          <a:p>
            <a:r>
              <a:rPr lang="en-GB" dirty="0">
                <a:latin typeface="Bahnschrift Light" panose="020B0502040204020203" pitchFamily="34" charset="0"/>
              </a:rPr>
              <a:t>Future work:</a:t>
            </a:r>
          </a:p>
          <a:p>
            <a:pPr marL="342900" indent="-342900">
              <a:buFont typeface="+mj-lt"/>
              <a:buAutoNum type="arabicPeriod"/>
            </a:pPr>
            <a:r>
              <a:rPr lang="en-GB" sz="1600" dirty="0">
                <a:latin typeface="Bahnschrift Light" panose="020B0502040204020203" pitchFamily="34" charset="0"/>
              </a:rPr>
              <a:t>Use another level of fidelity, such as from a Plaxis3D model</a:t>
            </a:r>
          </a:p>
          <a:p>
            <a:pPr marL="342900" indent="-342900">
              <a:buFont typeface="+mj-lt"/>
              <a:buAutoNum type="arabicPeriod"/>
            </a:pPr>
            <a:r>
              <a:rPr lang="en-GB" sz="1600" dirty="0">
                <a:latin typeface="Bahnschrift Light" panose="020B0502040204020203" pitchFamily="34" charset="0"/>
              </a:rPr>
              <a:t>Investigate how we could move this from site to site</a:t>
            </a:r>
          </a:p>
        </p:txBody>
      </p:sp>
      <p:cxnSp>
        <p:nvCxnSpPr>
          <p:cNvPr id="9" name="Straight Connector 8">
            <a:extLst>
              <a:ext uri="{FF2B5EF4-FFF2-40B4-BE49-F238E27FC236}">
                <a16:creationId xmlns:a16="http://schemas.microsoft.com/office/drawing/2014/main" id="{03EC6147-19D7-4FAA-F0BC-46A26F978AE9}"/>
              </a:ext>
            </a:extLst>
          </p:cNvPr>
          <p:cNvCxnSpPr>
            <a:cxnSpLocks/>
          </p:cNvCxnSpPr>
          <p:nvPr/>
        </p:nvCxnSpPr>
        <p:spPr>
          <a:xfrm>
            <a:off x="5491566" y="6638441"/>
            <a:ext cx="6700434" cy="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0" name="Straight Connector 9">
            <a:extLst>
              <a:ext uri="{FF2B5EF4-FFF2-40B4-BE49-F238E27FC236}">
                <a16:creationId xmlns:a16="http://schemas.microsoft.com/office/drawing/2014/main" id="{DEC48F01-528D-3CF9-0934-0623DC1CA0BB}"/>
              </a:ext>
            </a:extLst>
          </p:cNvPr>
          <p:cNvCxnSpPr>
            <a:cxnSpLocks/>
          </p:cNvCxnSpPr>
          <p:nvPr/>
        </p:nvCxnSpPr>
        <p:spPr>
          <a:xfrm>
            <a:off x="11793415" y="1042664"/>
            <a:ext cx="8544" cy="5815336"/>
          </a:xfrm>
          <a:prstGeom prst="line">
            <a:avLst/>
          </a:prstGeom>
          <a:ln w="76200"/>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4015316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DC02C4-1CD2-D3AD-EDD1-1946E8169921}"/>
              </a:ext>
            </a:extLst>
          </p:cNvPr>
          <p:cNvCxnSpPr/>
          <p:nvPr/>
        </p:nvCxnSpPr>
        <p:spPr>
          <a:xfrm>
            <a:off x="398585" y="0"/>
            <a:ext cx="0" cy="6858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AAECDBA-CD8D-E09C-755E-0AD079FCEE90}"/>
              </a:ext>
            </a:extLst>
          </p:cNvPr>
          <p:cNvCxnSpPr/>
          <p:nvPr/>
        </p:nvCxnSpPr>
        <p:spPr>
          <a:xfrm>
            <a:off x="398585" y="750277"/>
            <a:ext cx="515815"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73D863B5-D203-6C4A-BB99-737E7D843BDA}"/>
              </a:ext>
            </a:extLst>
          </p:cNvPr>
          <p:cNvSpPr txBox="1"/>
          <p:nvPr/>
        </p:nvSpPr>
        <p:spPr>
          <a:xfrm>
            <a:off x="914400" y="457889"/>
            <a:ext cx="6341530" cy="584775"/>
          </a:xfrm>
          <a:prstGeom prst="rect">
            <a:avLst/>
          </a:prstGeom>
          <a:noFill/>
        </p:spPr>
        <p:txBody>
          <a:bodyPr wrap="square" rtlCol="0">
            <a:spAutoFit/>
          </a:bodyPr>
          <a:lstStyle/>
          <a:p>
            <a:r>
              <a:rPr lang="en-GB" sz="3200" dirty="0">
                <a:latin typeface="Bahnschrift Light" panose="020B0502040204020203" pitchFamily="34" charset="0"/>
              </a:rPr>
              <a:t>Introduction to Deep Excavations</a:t>
            </a:r>
          </a:p>
        </p:txBody>
      </p:sp>
      <p:grpSp>
        <p:nvGrpSpPr>
          <p:cNvPr id="16" name="Group 15">
            <a:extLst>
              <a:ext uri="{FF2B5EF4-FFF2-40B4-BE49-F238E27FC236}">
                <a16:creationId xmlns:a16="http://schemas.microsoft.com/office/drawing/2014/main" id="{87BECE1A-63D3-2FB6-95DB-A5C49AA5DBD4}"/>
              </a:ext>
            </a:extLst>
          </p:cNvPr>
          <p:cNvGrpSpPr/>
          <p:nvPr/>
        </p:nvGrpSpPr>
        <p:grpSpPr>
          <a:xfrm>
            <a:off x="656492" y="1930398"/>
            <a:ext cx="3600000" cy="3236501"/>
            <a:chOff x="656492" y="1930398"/>
            <a:chExt cx="3600000" cy="3236501"/>
          </a:xfrm>
        </p:grpSpPr>
        <p:pic>
          <p:nvPicPr>
            <p:cNvPr id="9" name="Picture 8">
              <a:extLst>
                <a:ext uri="{FF2B5EF4-FFF2-40B4-BE49-F238E27FC236}">
                  <a16:creationId xmlns:a16="http://schemas.microsoft.com/office/drawing/2014/main" id="{7A90F7C2-388C-2516-B939-F466F929DC1C}"/>
                </a:ext>
              </a:extLst>
            </p:cNvPr>
            <p:cNvPicPr>
              <a:picLocks noChangeAspect="1"/>
            </p:cNvPicPr>
            <p:nvPr/>
          </p:nvPicPr>
          <p:blipFill>
            <a:blip r:embed="rId3"/>
            <a:stretch>
              <a:fillRect/>
            </a:stretch>
          </p:blipFill>
          <p:spPr>
            <a:xfrm>
              <a:off x="656492" y="1930398"/>
              <a:ext cx="3600000" cy="2700003"/>
            </a:xfrm>
            <a:prstGeom prst="rect">
              <a:avLst/>
            </a:prstGeom>
            <a:ln w="19050">
              <a:solidFill>
                <a:schemeClr val="accent5">
                  <a:lumMod val="40000"/>
                  <a:lumOff val="60000"/>
                </a:schemeClr>
              </a:solidFill>
            </a:ln>
          </p:spPr>
        </p:pic>
        <p:sp>
          <p:nvSpPr>
            <p:cNvPr id="10" name="TextBox 9">
              <a:extLst>
                <a:ext uri="{FF2B5EF4-FFF2-40B4-BE49-F238E27FC236}">
                  <a16:creationId xmlns:a16="http://schemas.microsoft.com/office/drawing/2014/main" id="{5C772E62-D4D5-CC4E-7403-6D631AE0E376}"/>
                </a:ext>
              </a:extLst>
            </p:cNvPr>
            <p:cNvSpPr txBox="1"/>
            <p:nvPr/>
          </p:nvSpPr>
          <p:spPr>
            <a:xfrm>
              <a:off x="1355825" y="4705234"/>
              <a:ext cx="2201333" cy="461665"/>
            </a:xfrm>
            <a:prstGeom prst="rect">
              <a:avLst/>
            </a:prstGeom>
            <a:noFill/>
          </p:spPr>
          <p:txBody>
            <a:bodyPr wrap="square" rtlCol="0">
              <a:spAutoFit/>
            </a:bodyPr>
            <a:lstStyle/>
            <a:p>
              <a:pPr algn="ctr"/>
              <a:r>
                <a:rPr lang="en-GB" sz="1200" dirty="0">
                  <a:latin typeface="Bahnschrift Light" panose="020B0502040204020203" pitchFamily="34" charset="0"/>
                </a:rPr>
                <a:t>Skyscraper Foundations,</a:t>
              </a:r>
            </a:p>
            <a:p>
              <a:pPr algn="ctr"/>
              <a:r>
                <a:rPr lang="en-GB" sz="1200" dirty="0">
                  <a:latin typeface="Bahnschrift Light" panose="020B0502040204020203" pitchFamily="34" charset="0"/>
                </a:rPr>
                <a:t>Dubai</a:t>
              </a:r>
            </a:p>
          </p:txBody>
        </p:sp>
      </p:grpSp>
      <p:grpSp>
        <p:nvGrpSpPr>
          <p:cNvPr id="17" name="Group 16">
            <a:extLst>
              <a:ext uri="{FF2B5EF4-FFF2-40B4-BE49-F238E27FC236}">
                <a16:creationId xmlns:a16="http://schemas.microsoft.com/office/drawing/2014/main" id="{7514E03C-7038-7BDD-8689-B9D1CCB8C9D9}"/>
              </a:ext>
            </a:extLst>
          </p:cNvPr>
          <p:cNvGrpSpPr/>
          <p:nvPr/>
        </p:nvGrpSpPr>
        <p:grpSpPr>
          <a:xfrm>
            <a:off x="4514396" y="1930398"/>
            <a:ext cx="3600000" cy="3236500"/>
            <a:chOff x="4514396" y="1930398"/>
            <a:chExt cx="3600000" cy="3236500"/>
          </a:xfrm>
        </p:grpSpPr>
        <p:pic>
          <p:nvPicPr>
            <p:cNvPr id="1026" name="Picture 2" descr="London Silvertown tunnel works are now complete, says TfL - BBC News">
              <a:extLst>
                <a:ext uri="{FF2B5EF4-FFF2-40B4-BE49-F238E27FC236}">
                  <a16:creationId xmlns:a16="http://schemas.microsoft.com/office/drawing/2014/main" id="{A2DA5D15-896F-0EC2-2522-36659CEBA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396" y="1930398"/>
              <a:ext cx="3600000" cy="2700000"/>
            </a:xfrm>
            <a:prstGeom prst="rect">
              <a:avLst/>
            </a:prstGeom>
            <a:noFill/>
            <a:ln w="19050">
              <a:solidFill>
                <a:schemeClr val="accent5">
                  <a:lumMod val="40000"/>
                  <a:lumOff val="60000"/>
                </a:schemeClr>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6A580EE-E6AC-8302-7A0B-F1B7952003C7}"/>
                </a:ext>
              </a:extLst>
            </p:cNvPr>
            <p:cNvSpPr txBox="1"/>
            <p:nvPr/>
          </p:nvSpPr>
          <p:spPr>
            <a:xfrm>
              <a:off x="5213730" y="4705233"/>
              <a:ext cx="2201333" cy="461665"/>
            </a:xfrm>
            <a:prstGeom prst="rect">
              <a:avLst/>
            </a:prstGeom>
            <a:noFill/>
          </p:spPr>
          <p:txBody>
            <a:bodyPr wrap="square" rtlCol="0">
              <a:spAutoFit/>
            </a:bodyPr>
            <a:lstStyle/>
            <a:p>
              <a:pPr algn="ctr"/>
              <a:r>
                <a:rPr lang="en-GB" sz="1200" dirty="0">
                  <a:latin typeface="Bahnschrift Light" panose="020B0502040204020203" pitchFamily="34" charset="0"/>
                </a:rPr>
                <a:t>Silvertown Tunnel,</a:t>
              </a:r>
            </a:p>
            <a:p>
              <a:pPr algn="ctr"/>
              <a:r>
                <a:rPr lang="en-GB" sz="1200" dirty="0">
                  <a:latin typeface="Bahnschrift Light" panose="020B0502040204020203" pitchFamily="34" charset="0"/>
                </a:rPr>
                <a:t>London</a:t>
              </a:r>
            </a:p>
          </p:txBody>
        </p:sp>
      </p:grpSp>
      <p:grpSp>
        <p:nvGrpSpPr>
          <p:cNvPr id="18" name="Group 17">
            <a:extLst>
              <a:ext uri="{FF2B5EF4-FFF2-40B4-BE49-F238E27FC236}">
                <a16:creationId xmlns:a16="http://schemas.microsoft.com/office/drawing/2014/main" id="{E805C712-DF1E-467F-44BE-705F41DE4A6A}"/>
              </a:ext>
            </a:extLst>
          </p:cNvPr>
          <p:cNvGrpSpPr/>
          <p:nvPr/>
        </p:nvGrpSpPr>
        <p:grpSpPr>
          <a:xfrm>
            <a:off x="8372302" y="1930398"/>
            <a:ext cx="3600000" cy="3236500"/>
            <a:chOff x="8372302" y="1930398"/>
            <a:chExt cx="3600000" cy="3236500"/>
          </a:xfrm>
        </p:grpSpPr>
        <p:pic>
          <p:nvPicPr>
            <p:cNvPr id="1028" name="Picture 4" descr="Deep excavation – Pars mansion of Fakhar">
              <a:extLst>
                <a:ext uri="{FF2B5EF4-FFF2-40B4-BE49-F238E27FC236}">
                  <a16:creationId xmlns:a16="http://schemas.microsoft.com/office/drawing/2014/main" id="{E9E191EF-2276-AF16-D02A-4DFFC6A4A1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89" r="2900"/>
            <a:stretch/>
          </p:blipFill>
          <p:spPr bwMode="auto">
            <a:xfrm>
              <a:off x="8372302" y="1930398"/>
              <a:ext cx="3600000" cy="2700003"/>
            </a:xfrm>
            <a:prstGeom prst="rect">
              <a:avLst/>
            </a:prstGeom>
            <a:noFill/>
            <a:ln w="19050">
              <a:solidFill>
                <a:schemeClr val="accent5">
                  <a:lumMod val="40000"/>
                  <a:lumOff val="6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3312E5-D684-692D-D69D-6C0CD889B941}"/>
                </a:ext>
              </a:extLst>
            </p:cNvPr>
            <p:cNvSpPr txBox="1"/>
            <p:nvPr/>
          </p:nvSpPr>
          <p:spPr>
            <a:xfrm>
              <a:off x="9071635" y="4705233"/>
              <a:ext cx="2201333" cy="461665"/>
            </a:xfrm>
            <a:prstGeom prst="rect">
              <a:avLst/>
            </a:prstGeom>
            <a:noFill/>
          </p:spPr>
          <p:txBody>
            <a:bodyPr wrap="square" rtlCol="0">
              <a:spAutoFit/>
            </a:bodyPr>
            <a:lstStyle/>
            <a:p>
              <a:pPr algn="ctr"/>
              <a:r>
                <a:rPr lang="en-GB" sz="1200" dirty="0">
                  <a:latin typeface="Bahnschrift Light" panose="020B0502040204020203" pitchFamily="34" charset="0"/>
                </a:rPr>
                <a:t>Residential Development,</a:t>
              </a:r>
            </a:p>
            <a:p>
              <a:pPr algn="ctr"/>
              <a:r>
                <a:rPr lang="en-GB" sz="1200" dirty="0">
                  <a:latin typeface="Bahnschrift Light" panose="020B0502040204020203" pitchFamily="34" charset="0"/>
                </a:rPr>
                <a:t>Mumbai</a:t>
              </a:r>
            </a:p>
          </p:txBody>
        </p:sp>
      </p:grpSp>
      <p:sp>
        <p:nvSpPr>
          <p:cNvPr id="14" name="TextBox 13">
            <a:extLst>
              <a:ext uri="{FF2B5EF4-FFF2-40B4-BE49-F238E27FC236}">
                <a16:creationId xmlns:a16="http://schemas.microsoft.com/office/drawing/2014/main" id="{992910EF-B53F-D4AC-364D-312E799EF23F}"/>
              </a:ext>
            </a:extLst>
          </p:cNvPr>
          <p:cNvSpPr txBox="1"/>
          <p:nvPr/>
        </p:nvSpPr>
        <p:spPr>
          <a:xfrm>
            <a:off x="656492" y="6230834"/>
            <a:ext cx="5371774" cy="707886"/>
          </a:xfrm>
          <a:prstGeom prst="rect">
            <a:avLst/>
          </a:prstGeom>
          <a:noFill/>
        </p:spPr>
        <p:txBody>
          <a:bodyPr wrap="square" rtlCol="0">
            <a:spAutoFit/>
          </a:bodyPr>
          <a:lstStyle/>
          <a:p>
            <a:r>
              <a:rPr lang="en-GB" sz="1000" dirty="0">
                <a:latin typeface="Bahnschrift Light" panose="020B0502040204020203" pitchFamily="34" charset="0"/>
              </a:rPr>
              <a:t>Source 1: </a:t>
            </a:r>
            <a:r>
              <a:rPr lang="en-GB" sz="1000" dirty="0">
                <a:latin typeface="Bahnschrift Light" panose="020B0502040204020203" pitchFamily="34" charset="0"/>
                <a:hlinkClick r:id="rId6"/>
              </a:rPr>
              <a:t>https://www.geplus.co.uk/events/the-deepest-basement-in-dubai-18-08-2017/</a:t>
            </a:r>
            <a:endParaRPr lang="en-GB" sz="1000" dirty="0">
              <a:latin typeface="Bahnschrift Light" panose="020B0502040204020203" pitchFamily="34" charset="0"/>
            </a:endParaRPr>
          </a:p>
          <a:p>
            <a:r>
              <a:rPr lang="en-GB" sz="1000" dirty="0">
                <a:latin typeface="Bahnschrift Light" panose="020B0502040204020203" pitchFamily="34" charset="0"/>
              </a:rPr>
              <a:t>Source 2: </a:t>
            </a:r>
            <a:r>
              <a:rPr lang="en-GB" sz="1000" dirty="0">
                <a:latin typeface="Bahnschrift Light" panose="020B0502040204020203" pitchFamily="34" charset="0"/>
                <a:hlinkClick r:id="rId7"/>
              </a:rPr>
              <a:t>https://www.bbc.co.uk/news/uk-england-london-66393677</a:t>
            </a:r>
            <a:endParaRPr lang="en-GB" sz="1000" dirty="0">
              <a:latin typeface="Bahnschrift Light" panose="020B0502040204020203" pitchFamily="34" charset="0"/>
            </a:endParaRPr>
          </a:p>
          <a:p>
            <a:r>
              <a:rPr lang="en-GB" sz="1000" dirty="0">
                <a:latin typeface="Bahnschrift Light" panose="020B0502040204020203" pitchFamily="34" charset="0"/>
              </a:rPr>
              <a:t>Source 3: </a:t>
            </a:r>
            <a:r>
              <a:rPr lang="en-GB" sz="1000" dirty="0">
                <a:latin typeface="Bahnschrift Light" panose="020B0502040204020203" pitchFamily="34" charset="0"/>
                <a:hlinkClick r:id="rId8"/>
              </a:rPr>
              <a:t>https://fakhargroup.com/en/deep-excavation/</a:t>
            </a:r>
            <a:endParaRPr lang="en-GB" sz="1000" dirty="0">
              <a:latin typeface="Bahnschrift Light" panose="020B0502040204020203" pitchFamily="34" charset="0"/>
            </a:endParaRPr>
          </a:p>
          <a:p>
            <a:endParaRPr lang="en-GB" sz="1000" dirty="0">
              <a:latin typeface="Bahnschrift Light" panose="020B0502040204020203" pitchFamily="34" charset="0"/>
            </a:endParaRPr>
          </a:p>
        </p:txBody>
      </p:sp>
      <p:sp>
        <p:nvSpPr>
          <p:cNvPr id="15" name="TextBox 14">
            <a:extLst>
              <a:ext uri="{FF2B5EF4-FFF2-40B4-BE49-F238E27FC236}">
                <a16:creationId xmlns:a16="http://schemas.microsoft.com/office/drawing/2014/main" id="{2C61A9A8-BEEE-FCD6-9543-B6197CA3DA9C}"/>
              </a:ext>
            </a:extLst>
          </p:cNvPr>
          <p:cNvSpPr txBox="1"/>
          <p:nvPr/>
        </p:nvSpPr>
        <p:spPr>
          <a:xfrm>
            <a:off x="1008691" y="1147977"/>
            <a:ext cx="2895600" cy="338554"/>
          </a:xfrm>
          <a:prstGeom prst="rect">
            <a:avLst/>
          </a:prstGeom>
          <a:noFill/>
        </p:spPr>
        <p:txBody>
          <a:bodyPr wrap="square" rtlCol="0">
            <a:spAutoFit/>
          </a:bodyPr>
          <a:lstStyle/>
          <a:p>
            <a:pPr algn="just"/>
            <a:r>
              <a:rPr lang="en-GB" sz="1600" dirty="0">
                <a:latin typeface="Bahnschrift Light" panose="020B0502040204020203" pitchFamily="34" charset="0"/>
              </a:rPr>
              <a:t>Deep excavation &gt; 4.5m depth</a:t>
            </a:r>
          </a:p>
        </p:txBody>
      </p:sp>
    </p:spTree>
    <p:extLst>
      <p:ext uri="{BB962C8B-B14F-4D97-AF65-F5344CB8AC3E}">
        <p14:creationId xmlns:p14="http://schemas.microsoft.com/office/powerpoint/2010/main" val="1618220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40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400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childTnLst>
                          </p:cTn>
                        </p:par>
                        <p:par>
                          <p:cTn id="14" fill="hold">
                            <p:stCondLst>
                              <p:cond delay="4500"/>
                            </p:stCondLst>
                            <p:childTnLst>
                              <p:par>
                                <p:cTn id="15" presetID="10" presetClass="entr" presetSubtype="0" fill="hold" nodeType="afterEffect">
                                  <p:stCondLst>
                                    <p:cond delay="40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400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fade">
                                      <p:cBhvr>
                                        <p:cTn id="20" dur="500"/>
                                        <p:tgtEl>
                                          <p:spTgt spid="14">
                                            <p:txEl>
                                              <p:pRg st="1" end="1"/>
                                            </p:txEl>
                                          </p:spTgt>
                                        </p:tgtEl>
                                      </p:cBhvr>
                                    </p:animEffect>
                                  </p:childTnLst>
                                </p:cTn>
                              </p:par>
                            </p:childTnLst>
                          </p:cTn>
                        </p:par>
                        <p:par>
                          <p:cTn id="21" fill="hold">
                            <p:stCondLst>
                              <p:cond delay="9000"/>
                            </p:stCondLst>
                            <p:childTnLst>
                              <p:par>
                                <p:cTn id="22" presetID="10" presetClass="entr" presetSubtype="0" fill="hold" nodeType="afterEffect">
                                  <p:stCondLst>
                                    <p:cond delay="400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4000"/>
                                  </p:stCondLst>
                                  <p:childTnLst>
                                    <p:set>
                                      <p:cBhvr>
                                        <p:cTn id="26" dur="1" fill="hold">
                                          <p:stCondLst>
                                            <p:cond delay="0"/>
                                          </p:stCondLst>
                                        </p:cTn>
                                        <p:tgtEl>
                                          <p:spTgt spid="14">
                                            <p:txEl>
                                              <p:pRg st="2" end="2"/>
                                            </p:txEl>
                                          </p:spTgt>
                                        </p:tgtEl>
                                        <p:attrNameLst>
                                          <p:attrName>style.visibility</p:attrName>
                                        </p:attrNameLst>
                                      </p:cBhvr>
                                      <p:to>
                                        <p:strVal val="visible"/>
                                      </p:to>
                                    </p:set>
                                    <p:animEffect transition="in" filter="fade">
                                      <p:cBhvr>
                                        <p:cTn id="2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DC02C4-1CD2-D3AD-EDD1-1946E8169921}"/>
              </a:ext>
            </a:extLst>
          </p:cNvPr>
          <p:cNvCxnSpPr/>
          <p:nvPr/>
        </p:nvCxnSpPr>
        <p:spPr>
          <a:xfrm>
            <a:off x="398585" y="0"/>
            <a:ext cx="0" cy="6858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AAECDBA-CD8D-E09C-755E-0AD079FCEE90}"/>
              </a:ext>
            </a:extLst>
          </p:cNvPr>
          <p:cNvCxnSpPr/>
          <p:nvPr/>
        </p:nvCxnSpPr>
        <p:spPr>
          <a:xfrm>
            <a:off x="398585" y="750277"/>
            <a:ext cx="515815"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73D863B5-D203-6C4A-BB99-737E7D843BDA}"/>
              </a:ext>
            </a:extLst>
          </p:cNvPr>
          <p:cNvSpPr txBox="1"/>
          <p:nvPr/>
        </p:nvSpPr>
        <p:spPr>
          <a:xfrm>
            <a:off x="914400" y="457889"/>
            <a:ext cx="6341530" cy="584775"/>
          </a:xfrm>
          <a:prstGeom prst="rect">
            <a:avLst/>
          </a:prstGeom>
          <a:noFill/>
        </p:spPr>
        <p:txBody>
          <a:bodyPr wrap="square" rtlCol="0">
            <a:spAutoFit/>
          </a:bodyPr>
          <a:lstStyle/>
          <a:p>
            <a:r>
              <a:rPr lang="en-GB" sz="3200" dirty="0">
                <a:latin typeface="Bahnschrift Light" panose="020B0502040204020203" pitchFamily="34" charset="0"/>
              </a:rPr>
              <a:t>Introduction to Deep Excavations</a:t>
            </a:r>
          </a:p>
        </p:txBody>
      </p:sp>
      <p:pic>
        <p:nvPicPr>
          <p:cNvPr id="2" name="Screen Recording 2">
            <a:hlinkClick r:id="" action="ppaction://media"/>
            <a:extLst>
              <a:ext uri="{FF2B5EF4-FFF2-40B4-BE49-F238E27FC236}">
                <a16:creationId xmlns:a16="http://schemas.microsoft.com/office/drawing/2014/main" id="{EFA60B03-FE03-534E-40B7-DF50C85766D4}"/>
              </a:ext>
            </a:extLst>
          </p:cNvPr>
          <p:cNvPicPr>
            <a:picLocks noChangeAspect="1"/>
          </p:cNvPicPr>
          <p:nvPr>
            <a:videoFile r:link="rId1"/>
            <p:extLst>
              <p:ext uri="{DAA4B4D4-6D71-4841-9C94-3DE7FCFB9230}">
                <p14:media xmlns:p14="http://schemas.microsoft.com/office/powerpoint/2010/main" r:embed="rId2">
                  <p14:trim st="12141" end="23720.4"/>
                </p14:media>
              </p:ext>
            </p:extLst>
          </p:nvPr>
        </p:nvPicPr>
        <p:blipFill>
          <a:blip r:embed="rId5"/>
          <a:stretch>
            <a:fillRect/>
          </a:stretch>
        </p:blipFill>
        <p:spPr>
          <a:xfrm>
            <a:off x="4609745" y="1230301"/>
            <a:ext cx="2972510" cy="4626679"/>
          </a:xfrm>
          <a:prstGeom prst="rect">
            <a:avLst/>
          </a:prstGeom>
          <a:ln w="19050">
            <a:solidFill>
              <a:schemeClr val="accent5">
                <a:lumMod val="40000"/>
                <a:lumOff val="60000"/>
              </a:schemeClr>
            </a:solidFill>
          </a:ln>
        </p:spPr>
      </p:pic>
      <p:sp>
        <p:nvSpPr>
          <p:cNvPr id="3" name="TextBox 2">
            <a:extLst>
              <a:ext uri="{FF2B5EF4-FFF2-40B4-BE49-F238E27FC236}">
                <a16:creationId xmlns:a16="http://schemas.microsoft.com/office/drawing/2014/main" id="{E947F907-78DA-7B5E-6A78-FA1BB3685BA0}"/>
              </a:ext>
            </a:extLst>
          </p:cNvPr>
          <p:cNvSpPr txBox="1"/>
          <p:nvPr/>
        </p:nvSpPr>
        <p:spPr>
          <a:xfrm>
            <a:off x="656492" y="6457890"/>
            <a:ext cx="5371774" cy="400110"/>
          </a:xfrm>
          <a:prstGeom prst="rect">
            <a:avLst/>
          </a:prstGeom>
          <a:noFill/>
        </p:spPr>
        <p:txBody>
          <a:bodyPr wrap="square" rtlCol="0">
            <a:spAutoFit/>
          </a:bodyPr>
          <a:lstStyle/>
          <a:p>
            <a:r>
              <a:rPr lang="en-GB" sz="1000" dirty="0"/>
              <a:t>Source: </a:t>
            </a:r>
            <a:r>
              <a:rPr lang="en-GB" sz="1000" dirty="0">
                <a:solidFill>
                  <a:schemeClr val="bg1"/>
                </a:solidFill>
                <a:hlinkClick r:id="rId6"/>
              </a:rPr>
              <a:t>https://www.youtube.com/watch?v=Q4KrHSd7H_M&amp;ab_channel=CatersClips</a:t>
            </a:r>
            <a:endParaRPr lang="en-GB" sz="1000" dirty="0">
              <a:solidFill>
                <a:schemeClr val="bg1"/>
              </a:solidFill>
            </a:endParaRPr>
          </a:p>
          <a:p>
            <a:endParaRPr lang="en-GB" sz="1000" dirty="0">
              <a:solidFill>
                <a:schemeClr val="bg1"/>
              </a:solidFill>
            </a:endParaRPr>
          </a:p>
        </p:txBody>
      </p:sp>
    </p:spTree>
    <p:extLst>
      <p:ext uri="{BB962C8B-B14F-4D97-AF65-F5344CB8AC3E}">
        <p14:creationId xmlns:p14="http://schemas.microsoft.com/office/powerpoint/2010/main" val="343485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54"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
                                        </p:tgtEl>
                                      </p:cBhvr>
                                    </p:cmd>
                                  </p:childTnLst>
                                </p:cTn>
                              </p:par>
                            </p:childTnLst>
                          </p:cTn>
                        </p:par>
                      </p:childTnLst>
                    </p:cTn>
                  </p:par>
                </p:childTnLst>
              </p:cTn>
              <p:nextCondLst>
                <p:cond evt="onClick" delay="0">
                  <p:tgtEl>
                    <p:spTgt spid="2"/>
                  </p:tgtEl>
                </p:cond>
              </p:nextCondLst>
            </p:seq>
            <p:video>
              <p:cMediaNode vol="80000" mute="1">
                <p:cTn id="14" fill="hold" display="0">
                  <p:stCondLst>
                    <p:cond delay="indefinite"/>
                  </p:stCondLst>
                </p:cTn>
                <p:tgtEl>
                  <p:spTgt spid="2"/>
                </p:tgtEl>
              </p:cMediaNode>
            </p:video>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DC02C4-1CD2-D3AD-EDD1-1946E8169921}"/>
              </a:ext>
            </a:extLst>
          </p:cNvPr>
          <p:cNvCxnSpPr/>
          <p:nvPr/>
        </p:nvCxnSpPr>
        <p:spPr>
          <a:xfrm>
            <a:off x="398585" y="0"/>
            <a:ext cx="0" cy="6858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AAECDBA-CD8D-E09C-755E-0AD079FCEE90}"/>
              </a:ext>
            </a:extLst>
          </p:cNvPr>
          <p:cNvCxnSpPr/>
          <p:nvPr/>
        </p:nvCxnSpPr>
        <p:spPr>
          <a:xfrm>
            <a:off x="398585" y="750277"/>
            <a:ext cx="515815"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73D863B5-D203-6C4A-BB99-737E7D843BDA}"/>
              </a:ext>
            </a:extLst>
          </p:cNvPr>
          <p:cNvSpPr txBox="1"/>
          <p:nvPr/>
        </p:nvSpPr>
        <p:spPr>
          <a:xfrm>
            <a:off x="914400" y="457889"/>
            <a:ext cx="5791200" cy="584775"/>
          </a:xfrm>
          <a:prstGeom prst="rect">
            <a:avLst/>
          </a:prstGeom>
          <a:noFill/>
        </p:spPr>
        <p:txBody>
          <a:bodyPr wrap="square" rtlCol="0">
            <a:spAutoFit/>
          </a:bodyPr>
          <a:lstStyle/>
          <a:p>
            <a:r>
              <a:rPr lang="en-GB" sz="3200" dirty="0">
                <a:latin typeface="Bahnschrift Light" panose="020B0502040204020203" pitchFamily="34" charset="0"/>
              </a:rPr>
              <a:t>Computational Models</a:t>
            </a:r>
          </a:p>
        </p:txBody>
      </p:sp>
      <p:graphicFrame>
        <p:nvGraphicFramePr>
          <p:cNvPr id="2" name="Diagram 1">
            <a:extLst>
              <a:ext uri="{FF2B5EF4-FFF2-40B4-BE49-F238E27FC236}">
                <a16:creationId xmlns:a16="http://schemas.microsoft.com/office/drawing/2014/main" id="{3AE612FF-126A-BDFF-99D4-5ADC84591C48}"/>
              </a:ext>
            </a:extLst>
          </p:cNvPr>
          <p:cNvGraphicFramePr/>
          <p:nvPr>
            <p:extLst>
              <p:ext uri="{D42A27DB-BD31-4B8C-83A1-F6EECF244321}">
                <p14:modId xmlns:p14="http://schemas.microsoft.com/office/powerpoint/2010/main" val="4026343415"/>
              </p:ext>
            </p:extLst>
          </p:nvPr>
        </p:nvGraphicFramePr>
        <p:xfrm>
          <a:off x="1368301" y="1401629"/>
          <a:ext cx="8128000" cy="3057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6D55FE29-FA99-9BC2-8030-705CB6E203EA}"/>
              </a:ext>
            </a:extLst>
          </p:cNvPr>
          <p:cNvSpPr txBox="1"/>
          <p:nvPr/>
        </p:nvSpPr>
        <p:spPr>
          <a:xfrm>
            <a:off x="10003892" y="2514821"/>
            <a:ext cx="2012727" cy="830997"/>
          </a:xfrm>
          <a:prstGeom prst="rect">
            <a:avLst/>
          </a:prstGeom>
          <a:noFill/>
        </p:spPr>
        <p:txBody>
          <a:bodyPr wrap="square" rtlCol="0">
            <a:spAutoFit/>
          </a:bodyPr>
          <a:lstStyle/>
          <a:p>
            <a:pPr marL="514350" indent="-514350">
              <a:buAutoNum type="arabicPeriod"/>
            </a:pPr>
            <a:r>
              <a:rPr lang="en-GB" sz="1600" dirty="0">
                <a:latin typeface="Bahnschrift Light" panose="020B0502040204020203" pitchFamily="34" charset="0"/>
              </a:rPr>
              <a:t>Deflections</a:t>
            </a:r>
          </a:p>
          <a:p>
            <a:pPr marL="514350" indent="-514350">
              <a:buAutoNum type="arabicPeriod"/>
            </a:pPr>
            <a:r>
              <a:rPr lang="en-GB" sz="1600" dirty="0">
                <a:latin typeface="Bahnschrift Light" panose="020B0502040204020203" pitchFamily="34" charset="0"/>
              </a:rPr>
              <a:t>Moments</a:t>
            </a:r>
          </a:p>
          <a:p>
            <a:pPr marL="514350" indent="-514350">
              <a:buAutoNum type="arabicPeriod"/>
            </a:pPr>
            <a:r>
              <a:rPr lang="en-GB" sz="1600" dirty="0">
                <a:latin typeface="Bahnschrift Light" panose="020B0502040204020203" pitchFamily="34" charset="0"/>
              </a:rPr>
              <a:t>Water Levels</a:t>
            </a:r>
          </a:p>
        </p:txBody>
      </p:sp>
      <p:sp>
        <p:nvSpPr>
          <p:cNvPr id="4" name="TextBox 3">
            <a:extLst>
              <a:ext uri="{FF2B5EF4-FFF2-40B4-BE49-F238E27FC236}">
                <a16:creationId xmlns:a16="http://schemas.microsoft.com/office/drawing/2014/main" id="{D9D8EB09-36C2-EDFF-0CF5-B685824E4A9C}"/>
              </a:ext>
            </a:extLst>
          </p:cNvPr>
          <p:cNvSpPr txBox="1"/>
          <p:nvPr/>
        </p:nvSpPr>
        <p:spPr>
          <a:xfrm>
            <a:off x="9496301" y="2376321"/>
            <a:ext cx="2012727" cy="1107996"/>
          </a:xfrm>
          <a:prstGeom prst="rect">
            <a:avLst/>
          </a:prstGeom>
          <a:noFill/>
        </p:spPr>
        <p:txBody>
          <a:bodyPr wrap="square" rtlCol="0">
            <a:spAutoFit/>
          </a:bodyPr>
          <a:lstStyle/>
          <a:p>
            <a:r>
              <a:rPr lang="en-GB" sz="6600" dirty="0">
                <a:solidFill>
                  <a:schemeClr val="accent6">
                    <a:lumMod val="60000"/>
                    <a:lumOff val="40000"/>
                  </a:schemeClr>
                </a:solidFill>
                <a:latin typeface="Bahnschrift Light" panose="020B0502040204020203" pitchFamily="34" charset="0"/>
              </a:rPr>
              <a:t>{</a:t>
            </a:r>
          </a:p>
        </p:txBody>
      </p:sp>
      <p:sp>
        <p:nvSpPr>
          <p:cNvPr id="6" name="TextBox 5">
            <a:extLst>
              <a:ext uri="{FF2B5EF4-FFF2-40B4-BE49-F238E27FC236}">
                <a16:creationId xmlns:a16="http://schemas.microsoft.com/office/drawing/2014/main" id="{1138F20D-4037-D329-297A-1D86C0335BD5}"/>
              </a:ext>
            </a:extLst>
          </p:cNvPr>
          <p:cNvSpPr txBox="1"/>
          <p:nvPr/>
        </p:nvSpPr>
        <p:spPr>
          <a:xfrm>
            <a:off x="4278792" y="4817976"/>
            <a:ext cx="2563441" cy="1077218"/>
          </a:xfrm>
          <a:prstGeom prst="rect">
            <a:avLst/>
          </a:prstGeom>
          <a:noFill/>
        </p:spPr>
        <p:txBody>
          <a:bodyPr wrap="square" rtlCol="0">
            <a:spAutoFit/>
          </a:bodyPr>
          <a:lstStyle/>
          <a:p>
            <a:pPr marL="514350" indent="-514350">
              <a:buAutoNum type="arabicPeriod"/>
            </a:pPr>
            <a:r>
              <a:rPr lang="en-GB" sz="1600" dirty="0">
                <a:latin typeface="Bahnschrift Light" panose="020B0502040204020203" pitchFamily="34" charset="0"/>
              </a:rPr>
              <a:t>Complicated</a:t>
            </a:r>
          </a:p>
          <a:p>
            <a:pPr marL="514350" indent="-514350">
              <a:buAutoNum type="arabicPeriod"/>
            </a:pPr>
            <a:r>
              <a:rPr lang="en-GB" sz="1600" dirty="0">
                <a:latin typeface="Bahnschrift Light" panose="020B0502040204020203" pitchFamily="34" charset="0"/>
              </a:rPr>
              <a:t>Time-consuming</a:t>
            </a:r>
          </a:p>
          <a:p>
            <a:pPr marL="514350" indent="-514350">
              <a:buAutoNum type="arabicPeriod"/>
            </a:pPr>
            <a:r>
              <a:rPr lang="en-GB" sz="1600" dirty="0">
                <a:latin typeface="Bahnschrift Light" panose="020B0502040204020203" pitchFamily="34" charset="0"/>
              </a:rPr>
              <a:t>Low accuracy</a:t>
            </a:r>
          </a:p>
          <a:p>
            <a:pPr marL="514350" indent="-514350">
              <a:buAutoNum type="arabicPeriod"/>
            </a:pPr>
            <a:r>
              <a:rPr lang="en-GB" sz="1600" dirty="0">
                <a:latin typeface="Bahnschrift Light" panose="020B0502040204020203" pitchFamily="34" charset="0"/>
              </a:rPr>
              <a:t>Slow</a:t>
            </a:r>
          </a:p>
        </p:txBody>
      </p:sp>
      <p:cxnSp>
        <p:nvCxnSpPr>
          <p:cNvPr id="10" name="Straight Arrow Connector 9">
            <a:extLst>
              <a:ext uri="{FF2B5EF4-FFF2-40B4-BE49-F238E27FC236}">
                <a16:creationId xmlns:a16="http://schemas.microsoft.com/office/drawing/2014/main" id="{44DDDB44-659E-76DD-0124-3443C3633FB1}"/>
              </a:ext>
            </a:extLst>
          </p:cNvPr>
          <p:cNvCxnSpPr/>
          <p:nvPr/>
        </p:nvCxnSpPr>
        <p:spPr>
          <a:xfrm>
            <a:off x="5192110" y="3636579"/>
            <a:ext cx="0" cy="105103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84981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100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4500"/>
                            </p:stCondLst>
                            <p:childTnLst>
                              <p:par>
                                <p:cTn id="17" presetID="10" presetClass="entr" presetSubtype="0" fill="hold" grpId="0" nodeType="afterEffect">
                                  <p:stCondLst>
                                    <p:cond delay="10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1500"/>
                                        <p:tgtEl>
                                          <p:spTgt spid="1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childTnLst>
                          </p:cTn>
                        </p:par>
                        <p:par>
                          <p:cTn id="29" fill="hold">
                            <p:stCondLst>
                              <p:cond delay="2000"/>
                            </p:stCondLst>
                            <p:childTnLst>
                              <p:par>
                                <p:cTn id="30" presetID="10" presetClass="entr" presetSubtype="0" fill="hold" grpId="0" nodeType="afterEffect">
                                  <p:stCondLst>
                                    <p:cond delay="100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par>
                          <p:cTn id="33" fill="hold">
                            <p:stCondLst>
                              <p:cond delay="3500"/>
                            </p:stCondLst>
                            <p:childTnLst>
                              <p:par>
                                <p:cTn id="34" presetID="10" presetClass="entr" presetSubtype="0" fill="hold" grpId="0" nodeType="afterEffect">
                                  <p:stCondLst>
                                    <p:cond delay="100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fade">
                                      <p:cBhvr>
                                        <p:cTn id="36" dur="500"/>
                                        <p:tgtEl>
                                          <p:spTgt spid="6">
                                            <p:txEl>
                                              <p:pRg st="2" end="2"/>
                                            </p:txEl>
                                          </p:spTgt>
                                        </p:tgtEl>
                                      </p:cBhvr>
                                    </p:animEffect>
                                  </p:childTnLst>
                                </p:cTn>
                              </p:par>
                            </p:childTnLst>
                          </p:cTn>
                        </p:par>
                        <p:par>
                          <p:cTn id="37" fill="hold">
                            <p:stCondLst>
                              <p:cond delay="5000"/>
                            </p:stCondLst>
                            <p:childTnLst>
                              <p:par>
                                <p:cTn id="38" presetID="10" presetClass="entr" presetSubtype="0" fill="hold" grpId="0" nodeType="afterEffect">
                                  <p:stCondLst>
                                    <p:cond delay="100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fade">
                                      <p:cBhvr>
                                        <p:cTn id="4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DC02C4-1CD2-D3AD-EDD1-1946E8169921}"/>
              </a:ext>
            </a:extLst>
          </p:cNvPr>
          <p:cNvCxnSpPr/>
          <p:nvPr/>
        </p:nvCxnSpPr>
        <p:spPr>
          <a:xfrm>
            <a:off x="398585" y="0"/>
            <a:ext cx="0" cy="6858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AAECDBA-CD8D-E09C-755E-0AD079FCEE90}"/>
              </a:ext>
            </a:extLst>
          </p:cNvPr>
          <p:cNvCxnSpPr/>
          <p:nvPr/>
        </p:nvCxnSpPr>
        <p:spPr>
          <a:xfrm>
            <a:off x="398585" y="750277"/>
            <a:ext cx="515815"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73D863B5-D203-6C4A-BB99-737E7D843BDA}"/>
              </a:ext>
            </a:extLst>
          </p:cNvPr>
          <p:cNvSpPr txBox="1"/>
          <p:nvPr/>
        </p:nvSpPr>
        <p:spPr>
          <a:xfrm>
            <a:off x="914400" y="457889"/>
            <a:ext cx="4321906" cy="584775"/>
          </a:xfrm>
          <a:prstGeom prst="rect">
            <a:avLst/>
          </a:prstGeom>
          <a:noFill/>
        </p:spPr>
        <p:txBody>
          <a:bodyPr wrap="square" rtlCol="0">
            <a:spAutoFit/>
          </a:bodyPr>
          <a:lstStyle/>
          <a:p>
            <a:r>
              <a:rPr lang="en-GB" sz="3200" dirty="0">
                <a:latin typeface="Bahnschrift Light" panose="020B0502040204020203" pitchFamily="34" charset="0"/>
              </a:rPr>
              <a:t>PROTOS EFW Project</a:t>
            </a:r>
          </a:p>
        </p:txBody>
      </p:sp>
      <p:pic>
        <p:nvPicPr>
          <p:cNvPr id="3" name="Picture 2">
            <a:extLst>
              <a:ext uri="{FF2B5EF4-FFF2-40B4-BE49-F238E27FC236}">
                <a16:creationId xmlns:a16="http://schemas.microsoft.com/office/drawing/2014/main" id="{579C9DAC-AB29-7F25-F749-7EFCE91E19DD}"/>
              </a:ext>
            </a:extLst>
          </p:cNvPr>
          <p:cNvPicPr>
            <a:picLocks noChangeAspect="1"/>
          </p:cNvPicPr>
          <p:nvPr/>
        </p:nvPicPr>
        <p:blipFill>
          <a:blip r:embed="rId3"/>
          <a:stretch>
            <a:fillRect/>
          </a:stretch>
        </p:blipFill>
        <p:spPr>
          <a:xfrm>
            <a:off x="6322266" y="4446156"/>
            <a:ext cx="4320000" cy="1551350"/>
          </a:xfrm>
          <a:prstGeom prst="rect">
            <a:avLst/>
          </a:prstGeom>
          <a:ln w="19050">
            <a:solidFill>
              <a:schemeClr val="accent5">
                <a:lumMod val="40000"/>
                <a:lumOff val="60000"/>
              </a:schemeClr>
            </a:solidFill>
          </a:ln>
        </p:spPr>
      </p:pic>
      <p:pic>
        <p:nvPicPr>
          <p:cNvPr id="4" name="Picture 3">
            <a:extLst>
              <a:ext uri="{FF2B5EF4-FFF2-40B4-BE49-F238E27FC236}">
                <a16:creationId xmlns:a16="http://schemas.microsoft.com/office/drawing/2014/main" id="{05DFF573-FBEB-3E3B-16BF-668384C2A7F3}"/>
              </a:ext>
            </a:extLst>
          </p:cNvPr>
          <p:cNvPicPr>
            <a:picLocks noChangeAspect="1"/>
          </p:cNvPicPr>
          <p:nvPr/>
        </p:nvPicPr>
        <p:blipFill>
          <a:blip r:embed="rId4">
            <a:clrChange>
              <a:clrFrom>
                <a:srgbClr val="FFFFFF"/>
              </a:clrFrom>
              <a:clrTo>
                <a:srgbClr val="FFFFFF">
                  <a:alpha val="0"/>
                </a:srgbClr>
              </a:clrTo>
            </a:clrChange>
            <a:duotone>
              <a:schemeClr val="accent5">
                <a:shade val="45000"/>
                <a:satMod val="135000"/>
              </a:schemeClr>
              <a:prstClr val="white"/>
            </a:duotone>
          </a:blip>
          <a:stretch>
            <a:fillRect/>
          </a:stretch>
        </p:blipFill>
        <p:spPr>
          <a:xfrm>
            <a:off x="829734" y="1602580"/>
            <a:ext cx="4006850" cy="4006850"/>
          </a:xfrm>
          <a:prstGeom prst="rect">
            <a:avLst/>
          </a:prstGeom>
        </p:spPr>
      </p:pic>
      <p:pic>
        <p:nvPicPr>
          <p:cNvPr id="9" name="Graphic 8" descr="Flag with solid fill">
            <a:extLst>
              <a:ext uri="{FF2B5EF4-FFF2-40B4-BE49-F238E27FC236}">
                <a16:creationId xmlns:a16="http://schemas.microsoft.com/office/drawing/2014/main" id="{D39C94F8-EF3D-E8CE-6E7A-55AA2F9D00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13482" y="3520990"/>
            <a:ext cx="523741" cy="523741"/>
          </a:xfrm>
          <a:prstGeom prst="rect">
            <a:avLst/>
          </a:prstGeom>
        </p:spPr>
      </p:pic>
      <p:sp>
        <p:nvSpPr>
          <p:cNvPr id="10" name="TextBox 9">
            <a:extLst>
              <a:ext uri="{FF2B5EF4-FFF2-40B4-BE49-F238E27FC236}">
                <a16:creationId xmlns:a16="http://schemas.microsoft.com/office/drawing/2014/main" id="{42C0DC61-6A56-DAF2-923B-E51495579D46}"/>
              </a:ext>
            </a:extLst>
          </p:cNvPr>
          <p:cNvSpPr txBox="1"/>
          <p:nvPr/>
        </p:nvSpPr>
        <p:spPr>
          <a:xfrm>
            <a:off x="3218873" y="3244334"/>
            <a:ext cx="1233053" cy="369332"/>
          </a:xfrm>
          <a:prstGeom prst="rect">
            <a:avLst/>
          </a:prstGeom>
          <a:noFill/>
        </p:spPr>
        <p:txBody>
          <a:bodyPr wrap="square" rtlCol="0">
            <a:spAutoFit/>
          </a:bodyPr>
          <a:lstStyle/>
          <a:p>
            <a:r>
              <a:rPr lang="en-GB" b="1" dirty="0">
                <a:latin typeface="Bahnschrift Light" panose="020B0502040204020203" pitchFamily="34" charset="0"/>
              </a:rPr>
              <a:t>Chester</a:t>
            </a:r>
          </a:p>
        </p:txBody>
      </p:sp>
      <p:pic>
        <p:nvPicPr>
          <p:cNvPr id="12" name="Picture 11">
            <a:extLst>
              <a:ext uri="{FF2B5EF4-FFF2-40B4-BE49-F238E27FC236}">
                <a16:creationId xmlns:a16="http://schemas.microsoft.com/office/drawing/2014/main" id="{BB8D3391-B91B-7515-57F3-5A3BF906117E}"/>
              </a:ext>
            </a:extLst>
          </p:cNvPr>
          <p:cNvPicPr>
            <a:picLocks noChangeAspect="1"/>
          </p:cNvPicPr>
          <p:nvPr/>
        </p:nvPicPr>
        <p:blipFill>
          <a:blip r:embed="rId7"/>
          <a:stretch>
            <a:fillRect/>
          </a:stretch>
        </p:blipFill>
        <p:spPr>
          <a:xfrm>
            <a:off x="6322266" y="441787"/>
            <a:ext cx="4320000" cy="3245289"/>
          </a:xfrm>
          <a:prstGeom prst="rect">
            <a:avLst/>
          </a:prstGeom>
          <a:ln w="19050">
            <a:solidFill>
              <a:schemeClr val="accent5">
                <a:lumMod val="40000"/>
                <a:lumOff val="60000"/>
              </a:schemeClr>
            </a:solidFill>
          </a:ln>
        </p:spPr>
      </p:pic>
      <p:sp>
        <p:nvSpPr>
          <p:cNvPr id="13" name="TextBox 12">
            <a:extLst>
              <a:ext uri="{FF2B5EF4-FFF2-40B4-BE49-F238E27FC236}">
                <a16:creationId xmlns:a16="http://schemas.microsoft.com/office/drawing/2014/main" id="{C8B26FB9-6781-8137-5D0C-48ABC0839D1A}"/>
              </a:ext>
            </a:extLst>
          </p:cNvPr>
          <p:cNvSpPr txBox="1"/>
          <p:nvPr/>
        </p:nvSpPr>
        <p:spPr>
          <a:xfrm>
            <a:off x="6674130" y="3782860"/>
            <a:ext cx="3616271" cy="307777"/>
          </a:xfrm>
          <a:prstGeom prst="rect">
            <a:avLst/>
          </a:prstGeom>
          <a:noFill/>
        </p:spPr>
        <p:txBody>
          <a:bodyPr wrap="square" rtlCol="0">
            <a:spAutoFit/>
          </a:bodyPr>
          <a:lstStyle/>
          <a:p>
            <a:r>
              <a:rPr lang="en-GB" sz="1400" dirty="0">
                <a:latin typeface="Bahnschrift Light" panose="020B0502040204020203" pitchFamily="34" charset="0"/>
              </a:rPr>
              <a:t>Storage bunker with 11 construction stages</a:t>
            </a:r>
          </a:p>
        </p:txBody>
      </p:sp>
      <p:sp>
        <p:nvSpPr>
          <p:cNvPr id="14" name="TextBox 13">
            <a:extLst>
              <a:ext uri="{FF2B5EF4-FFF2-40B4-BE49-F238E27FC236}">
                <a16:creationId xmlns:a16="http://schemas.microsoft.com/office/drawing/2014/main" id="{7F846C62-4457-31D2-1113-0AA50AE226B9}"/>
              </a:ext>
            </a:extLst>
          </p:cNvPr>
          <p:cNvSpPr txBox="1"/>
          <p:nvPr/>
        </p:nvSpPr>
        <p:spPr>
          <a:xfrm>
            <a:off x="6674129" y="6108436"/>
            <a:ext cx="3616271" cy="307777"/>
          </a:xfrm>
          <a:prstGeom prst="rect">
            <a:avLst/>
          </a:prstGeom>
          <a:noFill/>
        </p:spPr>
        <p:txBody>
          <a:bodyPr wrap="square" rtlCol="0">
            <a:spAutoFit/>
          </a:bodyPr>
          <a:lstStyle/>
          <a:p>
            <a:pPr algn="ctr"/>
            <a:r>
              <a:rPr lang="en-GB" sz="1400" dirty="0">
                <a:latin typeface="Bahnschrift Light" panose="020B0502040204020203" pitchFamily="34" charset="0"/>
              </a:rPr>
              <a:t>Plaxis2D model of site</a:t>
            </a:r>
          </a:p>
        </p:txBody>
      </p:sp>
      <p:sp>
        <p:nvSpPr>
          <p:cNvPr id="15" name="TextBox 14">
            <a:extLst>
              <a:ext uri="{FF2B5EF4-FFF2-40B4-BE49-F238E27FC236}">
                <a16:creationId xmlns:a16="http://schemas.microsoft.com/office/drawing/2014/main" id="{8DC4EA97-308D-24EA-4EEA-67563E7DA4AD}"/>
              </a:ext>
            </a:extLst>
          </p:cNvPr>
          <p:cNvSpPr txBox="1"/>
          <p:nvPr/>
        </p:nvSpPr>
        <p:spPr>
          <a:xfrm>
            <a:off x="656492" y="6457890"/>
            <a:ext cx="5371774" cy="400110"/>
          </a:xfrm>
          <a:prstGeom prst="rect">
            <a:avLst/>
          </a:prstGeom>
          <a:noFill/>
        </p:spPr>
        <p:txBody>
          <a:bodyPr wrap="square" rtlCol="0">
            <a:spAutoFit/>
          </a:bodyPr>
          <a:lstStyle/>
          <a:p>
            <a:r>
              <a:rPr lang="en-GB" sz="1000" dirty="0"/>
              <a:t>Source: P. Hensman, </a:t>
            </a:r>
            <a:r>
              <a:rPr lang="en-GB" sz="1000" i="1" dirty="0"/>
              <a:t>Investigation of soil-structure interaction for deep excavation </a:t>
            </a:r>
            <a:r>
              <a:rPr lang="en-GB" sz="1000" dirty="0"/>
              <a:t>(2023)</a:t>
            </a:r>
          </a:p>
          <a:p>
            <a:endParaRPr lang="en-GB" sz="1000" dirty="0">
              <a:solidFill>
                <a:schemeClr val="bg1"/>
              </a:solidFill>
            </a:endParaRPr>
          </a:p>
        </p:txBody>
      </p:sp>
    </p:spTree>
    <p:extLst>
      <p:ext uri="{BB962C8B-B14F-4D97-AF65-F5344CB8AC3E}">
        <p14:creationId xmlns:p14="http://schemas.microsoft.com/office/powerpoint/2010/main" val="2803988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DC02C4-1CD2-D3AD-EDD1-1946E8169921}"/>
              </a:ext>
            </a:extLst>
          </p:cNvPr>
          <p:cNvCxnSpPr/>
          <p:nvPr/>
        </p:nvCxnSpPr>
        <p:spPr>
          <a:xfrm>
            <a:off x="398585" y="0"/>
            <a:ext cx="0" cy="6858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AAECDBA-CD8D-E09C-755E-0AD079FCEE90}"/>
              </a:ext>
            </a:extLst>
          </p:cNvPr>
          <p:cNvCxnSpPr/>
          <p:nvPr/>
        </p:nvCxnSpPr>
        <p:spPr>
          <a:xfrm>
            <a:off x="398585" y="750277"/>
            <a:ext cx="515815"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73D863B5-D203-6C4A-BB99-737E7D843BDA}"/>
              </a:ext>
            </a:extLst>
          </p:cNvPr>
          <p:cNvSpPr txBox="1"/>
          <p:nvPr/>
        </p:nvSpPr>
        <p:spPr>
          <a:xfrm>
            <a:off x="914400" y="457889"/>
            <a:ext cx="5884983" cy="584775"/>
          </a:xfrm>
          <a:prstGeom prst="rect">
            <a:avLst/>
          </a:prstGeom>
          <a:noFill/>
        </p:spPr>
        <p:txBody>
          <a:bodyPr wrap="square" rtlCol="0">
            <a:spAutoFit/>
          </a:bodyPr>
          <a:lstStyle/>
          <a:p>
            <a:r>
              <a:rPr lang="en-GB" sz="3200" dirty="0">
                <a:latin typeface="Bahnschrift Light" panose="020B0502040204020203" pitchFamily="34" charset="0"/>
              </a:rPr>
              <a:t>Multi-fidelity Data</a:t>
            </a:r>
          </a:p>
        </p:txBody>
      </p:sp>
      <p:sp>
        <p:nvSpPr>
          <p:cNvPr id="3" name="TextBox 2">
            <a:extLst>
              <a:ext uri="{FF2B5EF4-FFF2-40B4-BE49-F238E27FC236}">
                <a16:creationId xmlns:a16="http://schemas.microsoft.com/office/drawing/2014/main" id="{125ECC94-A606-2B62-8951-AF2300416D41}"/>
              </a:ext>
            </a:extLst>
          </p:cNvPr>
          <p:cNvSpPr txBox="1"/>
          <p:nvPr/>
        </p:nvSpPr>
        <p:spPr>
          <a:xfrm>
            <a:off x="1008691" y="1147977"/>
            <a:ext cx="5846726" cy="338554"/>
          </a:xfrm>
          <a:prstGeom prst="rect">
            <a:avLst/>
          </a:prstGeom>
          <a:noFill/>
        </p:spPr>
        <p:txBody>
          <a:bodyPr wrap="square" rtlCol="0">
            <a:spAutoFit/>
          </a:bodyPr>
          <a:lstStyle/>
          <a:p>
            <a:pPr algn="just"/>
            <a:r>
              <a:rPr lang="en-GB" sz="1600" dirty="0">
                <a:latin typeface="Bahnschrift Light" panose="020B0502040204020203" pitchFamily="34" charset="0"/>
              </a:rPr>
              <a:t>Deflection profile of retaining wall over 11 construction stages</a:t>
            </a:r>
          </a:p>
        </p:txBody>
      </p:sp>
      <p:pic>
        <p:nvPicPr>
          <p:cNvPr id="6" name="Plaxis Only" descr="A graph with a red line&#10;&#10;Description automatically generated">
            <a:extLst>
              <a:ext uri="{FF2B5EF4-FFF2-40B4-BE49-F238E27FC236}">
                <a16:creationId xmlns:a16="http://schemas.microsoft.com/office/drawing/2014/main" id="{1AEE5B59-34EA-4298-A435-F234EA406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914" y="1730381"/>
            <a:ext cx="5852172" cy="4389129"/>
          </a:xfrm>
          <a:prstGeom prst="rect">
            <a:avLst/>
          </a:prstGeom>
          <a:ln>
            <a:solidFill>
              <a:schemeClr val="accent5">
                <a:lumMod val="60000"/>
                <a:lumOff val="40000"/>
              </a:schemeClr>
            </a:solidFill>
          </a:ln>
        </p:spPr>
      </p:pic>
      <p:pic>
        <p:nvPicPr>
          <p:cNvPr id="10" name="Stage 1" descr="A graph of a performance&#10;&#10;Description automatically generated with medium confidence">
            <a:extLst>
              <a:ext uri="{FF2B5EF4-FFF2-40B4-BE49-F238E27FC236}">
                <a16:creationId xmlns:a16="http://schemas.microsoft.com/office/drawing/2014/main" id="{CEA2A8BF-EEA3-0EA7-48D3-C56A609D3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914" y="1730380"/>
            <a:ext cx="5852172" cy="4389129"/>
          </a:xfrm>
          <a:prstGeom prst="rect">
            <a:avLst/>
          </a:prstGeom>
          <a:ln>
            <a:solidFill>
              <a:schemeClr val="accent5">
                <a:lumMod val="60000"/>
                <a:lumOff val="40000"/>
              </a:schemeClr>
            </a:solidFill>
          </a:ln>
        </p:spPr>
      </p:pic>
      <p:pic>
        <p:nvPicPr>
          <p:cNvPr id="12" name="Stage 2" descr="A graph of a performance&#10;&#10;Description automatically generated with medium confidence">
            <a:extLst>
              <a:ext uri="{FF2B5EF4-FFF2-40B4-BE49-F238E27FC236}">
                <a16:creationId xmlns:a16="http://schemas.microsoft.com/office/drawing/2014/main" id="{E85F1E1F-3E4D-5D9E-20F4-1134DAA00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9914" y="1730379"/>
            <a:ext cx="5852172" cy="4389129"/>
          </a:xfrm>
          <a:prstGeom prst="rect">
            <a:avLst/>
          </a:prstGeom>
          <a:ln>
            <a:solidFill>
              <a:schemeClr val="accent5">
                <a:lumMod val="60000"/>
                <a:lumOff val="40000"/>
              </a:schemeClr>
            </a:solidFill>
          </a:ln>
        </p:spPr>
      </p:pic>
      <p:pic>
        <p:nvPicPr>
          <p:cNvPr id="14" name="Stage 3" descr="A graph of a performance&#10;&#10;Description automatically generated with medium confidence">
            <a:extLst>
              <a:ext uri="{FF2B5EF4-FFF2-40B4-BE49-F238E27FC236}">
                <a16:creationId xmlns:a16="http://schemas.microsoft.com/office/drawing/2014/main" id="{B836C256-38D3-4948-CEE2-51C755B45D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9914" y="1730379"/>
            <a:ext cx="5852172" cy="4389129"/>
          </a:xfrm>
          <a:prstGeom prst="rect">
            <a:avLst/>
          </a:prstGeom>
          <a:ln>
            <a:solidFill>
              <a:schemeClr val="accent5">
                <a:lumMod val="60000"/>
                <a:lumOff val="40000"/>
              </a:schemeClr>
            </a:solidFill>
          </a:ln>
        </p:spPr>
      </p:pic>
      <p:pic>
        <p:nvPicPr>
          <p:cNvPr id="16" name="Stage 4" descr="A graph with red and blue lines&#10;&#10;Description automatically generated">
            <a:extLst>
              <a:ext uri="{FF2B5EF4-FFF2-40B4-BE49-F238E27FC236}">
                <a16:creationId xmlns:a16="http://schemas.microsoft.com/office/drawing/2014/main" id="{E0B28B28-DAF5-C275-6672-78A1AD4015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9914" y="1730379"/>
            <a:ext cx="5852172" cy="4389129"/>
          </a:xfrm>
          <a:prstGeom prst="rect">
            <a:avLst/>
          </a:prstGeom>
          <a:ln>
            <a:solidFill>
              <a:schemeClr val="accent5">
                <a:lumMod val="60000"/>
                <a:lumOff val="40000"/>
              </a:schemeClr>
            </a:solidFill>
          </a:ln>
        </p:spPr>
      </p:pic>
      <p:pic>
        <p:nvPicPr>
          <p:cNvPr id="18" name="Stage 5" descr="A graph with red and blue lines&#10;&#10;Description automatically generated">
            <a:extLst>
              <a:ext uri="{FF2B5EF4-FFF2-40B4-BE49-F238E27FC236}">
                <a16:creationId xmlns:a16="http://schemas.microsoft.com/office/drawing/2014/main" id="{A6D9B2F7-5420-08BC-1DA5-0512A21DF2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9914" y="1730379"/>
            <a:ext cx="5852172" cy="4389129"/>
          </a:xfrm>
          <a:prstGeom prst="rect">
            <a:avLst/>
          </a:prstGeom>
          <a:ln>
            <a:solidFill>
              <a:schemeClr val="accent5">
                <a:lumMod val="60000"/>
                <a:lumOff val="40000"/>
              </a:schemeClr>
            </a:solidFill>
          </a:ln>
        </p:spPr>
      </p:pic>
      <p:pic>
        <p:nvPicPr>
          <p:cNvPr id="20" name="Stage 6" descr="A graph with red and blue lines&#10;&#10;Description automatically generated">
            <a:extLst>
              <a:ext uri="{FF2B5EF4-FFF2-40B4-BE49-F238E27FC236}">
                <a16:creationId xmlns:a16="http://schemas.microsoft.com/office/drawing/2014/main" id="{AB54BF7E-BE89-BE5F-BA84-8B8C1D4520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9914" y="1730378"/>
            <a:ext cx="5852172" cy="4389129"/>
          </a:xfrm>
          <a:prstGeom prst="rect">
            <a:avLst/>
          </a:prstGeom>
          <a:ln>
            <a:solidFill>
              <a:schemeClr val="accent5">
                <a:lumMod val="60000"/>
                <a:lumOff val="40000"/>
              </a:schemeClr>
            </a:solidFill>
          </a:ln>
        </p:spPr>
      </p:pic>
      <p:pic>
        <p:nvPicPr>
          <p:cNvPr id="22" name="Stage 7" descr="A graph with different stages&#10;&#10;Description automatically generated with medium confidence">
            <a:extLst>
              <a:ext uri="{FF2B5EF4-FFF2-40B4-BE49-F238E27FC236}">
                <a16:creationId xmlns:a16="http://schemas.microsoft.com/office/drawing/2014/main" id="{86BB0308-AFA8-B442-D650-4D58ECCA76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69914" y="1730377"/>
            <a:ext cx="5852172" cy="4389129"/>
          </a:xfrm>
          <a:prstGeom prst="rect">
            <a:avLst/>
          </a:prstGeom>
          <a:ln>
            <a:solidFill>
              <a:schemeClr val="accent5">
                <a:lumMod val="60000"/>
                <a:lumOff val="40000"/>
              </a:schemeClr>
            </a:solidFill>
          </a:ln>
        </p:spPr>
      </p:pic>
      <p:pic>
        <p:nvPicPr>
          <p:cNvPr id="24" name="Stage 8" descr="A graph of different stages&#10;&#10;Description automatically generated">
            <a:extLst>
              <a:ext uri="{FF2B5EF4-FFF2-40B4-BE49-F238E27FC236}">
                <a16:creationId xmlns:a16="http://schemas.microsoft.com/office/drawing/2014/main" id="{8CD0EFF2-EE69-98BD-F5C0-C64AE80E36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69914" y="1730377"/>
            <a:ext cx="5852172" cy="4389129"/>
          </a:xfrm>
          <a:prstGeom prst="rect">
            <a:avLst/>
          </a:prstGeom>
        </p:spPr>
      </p:pic>
    </p:spTree>
    <p:extLst>
      <p:ext uri="{BB962C8B-B14F-4D97-AF65-F5344CB8AC3E}">
        <p14:creationId xmlns:p14="http://schemas.microsoft.com/office/powerpoint/2010/main" val="3986886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1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1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1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1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1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1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up)">
                                      <p:cBhvr>
                                        <p:cTn id="45" dur="1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up)">
                                      <p:cBhvr>
                                        <p:cTn id="50"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DC02C4-1CD2-D3AD-EDD1-1946E8169921}"/>
              </a:ext>
            </a:extLst>
          </p:cNvPr>
          <p:cNvCxnSpPr/>
          <p:nvPr/>
        </p:nvCxnSpPr>
        <p:spPr>
          <a:xfrm>
            <a:off x="398585" y="0"/>
            <a:ext cx="0" cy="6858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AAECDBA-CD8D-E09C-755E-0AD079FCEE90}"/>
              </a:ext>
            </a:extLst>
          </p:cNvPr>
          <p:cNvCxnSpPr/>
          <p:nvPr/>
        </p:nvCxnSpPr>
        <p:spPr>
          <a:xfrm>
            <a:off x="398585" y="750277"/>
            <a:ext cx="515815"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73D863B5-D203-6C4A-BB99-737E7D843BDA}"/>
              </a:ext>
            </a:extLst>
          </p:cNvPr>
          <p:cNvSpPr txBox="1"/>
          <p:nvPr/>
        </p:nvSpPr>
        <p:spPr>
          <a:xfrm>
            <a:off x="914400" y="457889"/>
            <a:ext cx="3931137" cy="584775"/>
          </a:xfrm>
          <a:prstGeom prst="rect">
            <a:avLst/>
          </a:prstGeom>
          <a:noFill/>
        </p:spPr>
        <p:txBody>
          <a:bodyPr wrap="square" rtlCol="0">
            <a:spAutoFit/>
          </a:bodyPr>
          <a:lstStyle/>
          <a:p>
            <a:r>
              <a:rPr lang="en-GB" sz="3200" dirty="0">
                <a:latin typeface="Bahnschrift Light" panose="020B0502040204020203" pitchFamily="34" charset="0"/>
              </a:rPr>
              <a:t>Methods</a:t>
            </a:r>
          </a:p>
        </p:txBody>
      </p:sp>
      <p:grpSp>
        <p:nvGrpSpPr>
          <p:cNvPr id="29" name="Group 28">
            <a:extLst>
              <a:ext uri="{FF2B5EF4-FFF2-40B4-BE49-F238E27FC236}">
                <a16:creationId xmlns:a16="http://schemas.microsoft.com/office/drawing/2014/main" id="{22D378F6-FB68-8174-E9F2-854E09F144DB}"/>
              </a:ext>
            </a:extLst>
          </p:cNvPr>
          <p:cNvGrpSpPr/>
          <p:nvPr/>
        </p:nvGrpSpPr>
        <p:grpSpPr>
          <a:xfrm>
            <a:off x="2056292" y="2290676"/>
            <a:ext cx="3177291" cy="944811"/>
            <a:chOff x="2056292" y="2290676"/>
            <a:chExt cx="3177291" cy="944811"/>
          </a:xfrm>
        </p:grpSpPr>
        <p:sp>
          <p:nvSpPr>
            <p:cNvPr id="2" name="TextBox 1">
              <a:extLst>
                <a:ext uri="{FF2B5EF4-FFF2-40B4-BE49-F238E27FC236}">
                  <a16:creationId xmlns:a16="http://schemas.microsoft.com/office/drawing/2014/main" id="{24776B2E-6D97-A4A5-BE2B-D18417EFC038}"/>
                </a:ext>
              </a:extLst>
            </p:cNvPr>
            <p:cNvSpPr txBox="1"/>
            <p:nvPr/>
          </p:nvSpPr>
          <p:spPr>
            <a:xfrm>
              <a:off x="2056292" y="2290676"/>
              <a:ext cx="2725257" cy="338554"/>
            </a:xfrm>
            <a:prstGeom prst="rect">
              <a:avLst/>
            </a:prstGeom>
            <a:noFill/>
          </p:spPr>
          <p:txBody>
            <a:bodyPr wrap="square" rtlCol="0">
              <a:spAutoFit/>
            </a:bodyPr>
            <a:lstStyle/>
            <a:p>
              <a:r>
                <a:rPr lang="en-GB" sz="1600" dirty="0">
                  <a:latin typeface="Bahnschrift Light" panose="020B0502040204020203" pitchFamily="34" charset="0"/>
                </a:rPr>
                <a:t>Low-fidelity Plaxis2D data</a:t>
              </a:r>
            </a:p>
          </p:txBody>
        </p:sp>
        <p:cxnSp>
          <p:nvCxnSpPr>
            <p:cNvPr id="6" name="Straight Arrow Connector 5">
              <a:extLst>
                <a:ext uri="{FF2B5EF4-FFF2-40B4-BE49-F238E27FC236}">
                  <a16:creationId xmlns:a16="http://schemas.microsoft.com/office/drawing/2014/main" id="{7F2DC328-66FE-5640-EED0-F0626055E602}"/>
                </a:ext>
              </a:extLst>
            </p:cNvPr>
            <p:cNvCxnSpPr/>
            <p:nvPr/>
          </p:nvCxnSpPr>
          <p:spPr>
            <a:xfrm flipV="1">
              <a:off x="2368550" y="2749550"/>
              <a:ext cx="0" cy="209550"/>
            </a:xfrm>
            <a:prstGeom prst="straightConnector1">
              <a:avLst/>
            </a:prstGeom>
            <a:ln w="190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4E5297FD-150D-2002-2459-86239CA1E3E6}"/>
                </a:ext>
              </a:extLst>
            </p:cNvPr>
            <p:cNvCxnSpPr>
              <a:cxnSpLocks/>
            </p:cNvCxnSpPr>
            <p:nvPr/>
          </p:nvCxnSpPr>
          <p:spPr>
            <a:xfrm>
              <a:off x="2368550" y="3025937"/>
              <a:ext cx="0" cy="20955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3DE9400B-0ABA-AC94-CB42-96E97EFE52B0}"/>
                </a:ext>
              </a:extLst>
            </p:cNvPr>
            <p:cNvSpPr txBox="1"/>
            <p:nvPr/>
          </p:nvSpPr>
          <p:spPr>
            <a:xfrm>
              <a:off x="2508326" y="2749550"/>
              <a:ext cx="2725257" cy="246221"/>
            </a:xfrm>
            <a:prstGeom prst="rect">
              <a:avLst/>
            </a:prstGeom>
            <a:noFill/>
          </p:spPr>
          <p:txBody>
            <a:bodyPr wrap="square" rtlCol="0">
              <a:spAutoFit/>
            </a:bodyPr>
            <a:lstStyle/>
            <a:p>
              <a:r>
                <a:rPr lang="en-GB" sz="1000" dirty="0">
                  <a:latin typeface="Bahnschrift Light" panose="020B0502040204020203" pitchFamily="34" charset="0"/>
                </a:rPr>
                <a:t>Dataset size</a:t>
              </a:r>
            </a:p>
          </p:txBody>
        </p:sp>
        <p:sp>
          <p:nvSpPr>
            <p:cNvPr id="13" name="TextBox 12">
              <a:extLst>
                <a:ext uri="{FF2B5EF4-FFF2-40B4-BE49-F238E27FC236}">
                  <a16:creationId xmlns:a16="http://schemas.microsoft.com/office/drawing/2014/main" id="{4B27EF86-6F41-C1EC-D510-35931958F067}"/>
                </a:ext>
              </a:extLst>
            </p:cNvPr>
            <p:cNvSpPr txBox="1"/>
            <p:nvPr/>
          </p:nvSpPr>
          <p:spPr>
            <a:xfrm>
              <a:off x="2508326" y="2989266"/>
              <a:ext cx="2725257" cy="246221"/>
            </a:xfrm>
            <a:prstGeom prst="rect">
              <a:avLst/>
            </a:prstGeom>
            <a:noFill/>
          </p:spPr>
          <p:txBody>
            <a:bodyPr wrap="square" rtlCol="0">
              <a:spAutoFit/>
            </a:bodyPr>
            <a:lstStyle/>
            <a:p>
              <a:r>
                <a:rPr lang="en-GB" sz="1000" dirty="0">
                  <a:latin typeface="Bahnschrift Light" panose="020B0502040204020203" pitchFamily="34" charset="0"/>
                </a:rPr>
                <a:t>Accuracy</a:t>
              </a:r>
            </a:p>
          </p:txBody>
        </p:sp>
      </p:grpSp>
      <p:grpSp>
        <p:nvGrpSpPr>
          <p:cNvPr id="30" name="Group 29">
            <a:extLst>
              <a:ext uri="{FF2B5EF4-FFF2-40B4-BE49-F238E27FC236}">
                <a16:creationId xmlns:a16="http://schemas.microsoft.com/office/drawing/2014/main" id="{CECDBCF5-B4F3-3010-4015-0FE15DC30B3F}"/>
              </a:ext>
            </a:extLst>
          </p:cNvPr>
          <p:cNvGrpSpPr/>
          <p:nvPr/>
        </p:nvGrpSpPr>
        <p:grpSpPr>
          <a:xfrm>
            <a:off x="2056292" y="3890217"/>
            <a:ext cx="3177291" cy="897683"/>
            <a:chOff x="2056292" y="3890217"/>
            <a:chExt cx="3177291" cy="897683"/>
          </a:xfrm>
        </p:grpSpPr>
        <p:sp>
          <p:nvSpPr>
            <p:cNvPr id="3" name="TextBox 2">
              <a:extLst>
                <a:ext uri="{FF2B5EF4-FFF2-40B4-BE49-F238E27FC236}">
                  <a16:creationId xmlns:a16="http://schemas.microsoft.com/office/drawing/2014/main" id="{B929A0D1-303D-6426-DC74-381804ED1BF9}"/>
                </a:ext>
              </a:extLst>
            </p:cNvPr>
            <p:cNvSpPr txBox="1"/>
            <p:nvPr/>
          </p:nvSpPr>
          <p:spPr>
            <a:xfrm>
              <a:off x="2056292" y="3890217"/>
              <a:ext cx="2725257" cy="338554"/>
            </a:xfrm>
            <a:prstGeom prst="rect">
              <a:avLst/>
            </a:prstGeom>
            <a:noFill/>
          </p:spPr>
          <p:txBody>
            <a:bodyPr wrap="square" rtlCol="0">
              <a:spAutoFit/>
            </a:bodyPr>
            <a:lstStyle/>
            <a:p>
              <a:r>
                <a:rPr lang="en-GB" sz="1600" dirty="0">
                  <a:latin typeface="Bahnschrift Light" panose="020B0502040204020203" pitchFamily="34" charset="0"/>
                </a:rPr>
                <a:t>High-fidelity site data</a:t>
              </a:r>
            </a:p>
          </p:txBody>
        </p:sp>
        <p:cxnSp>
          <p:nvCxnSpPr>
            <p:cNvPr id="10" name="Straight Arrow Connector 9">
              <a:extLst>
                <a:ext uri="{FF2B5EF4-FFF2-40B4-BE49-F238E27FC236}">
                  <a16:creationId xmlns:a16="http://schemas.microsoft.com/office/drawing/2014/main" id="{67BCFD2A-3CB1-C79E-F4B3-20DEBCE77C48}"/>
                </a:ext>
              </a:extLst>
            </p:cNvPr>
            <p:cNvCxnSpPr/>
            <p:nvPr/>
          </p:nvCxnSpPr>
          <p:spPr>
            <a:xfrm flipV="1">
              <a:off x="2368550" y="4301963"/>
              <a:ext cx="0" cy="209550"/>
            </a:xfrm>
            <a:prstGeom prst="straightConnector1">
              <a:avLst/>
            </a:prstGeom>
            <a:ln w="190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2D2DBF2E-2098-3102-19D6-CB41892120CB}"/>
                </a:ext>
              </a:extLst>
            </p:cNvPr>
            <p:cNvCxnSpPr>
              <a:cxnSpLocks/>
            </p:cNvCxnSpPr>
            <p:nvPr/>
          </p:nvCxnSpPr>
          <p:spPr>
            <a:xfrm>
              <a:off x="2368550" y="4578350"/>
              <a:ext cx="0" cy="20955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4A779A6-D1C3-3835-01D7-9D96642F4962}"/>
                </a:ext>
              </a:extLst>
            </p:cNvPr>
            <p:cNvSpPr txBox="1"/>
            <p:nvPr/>
          </p:nvSpPr>
          <p:spPr>
            <a:xfrm>
              <a:off x="2508326" y="4301963"/>
              <a:ext cx="2725257" cy="246221"/>
            </a:xfrm>
            <a:prstGeom prst="rect">
              <a:avLst/>
            </a:prstGeom>
            <a:noFill/>
          </p:spPr>
          <p:txBody>
            <a:bodyPr wrap="square" rtlCol="0">
              <a:spAutoFit/>
            </a:bodyPr>
            <a:lstStyle/>
            <a:p>
              <a:r>
                <a:rPr lang="en-GB" sz="1000" dirty="0">
                  <a:latin typeface="Bahnschrift Light" panose="020B0502040204020203" pitchFamily="34" charset="0"/>
                </a:rPr>
                <a:t>Accuracy</a:t>
              </a:r>
            </a:p>
          </p:txBody>
        </p:sp>
        <p:sp>
          <p:nvSpPr>
            <p:cNvPr id="15" name="TextBox 14">
              <a:extLst>
                <a:ext uri="{FF2B5EF4-FFF2-40B4-BE49-F238E27FC236}">
                  <a16:creationId xmlns:a16="http://schemas.microsoft.com/office/drawing/2014/main" id="{E0BC9D0E-4D03-4A67-9406-C6BC84349674}"/>
                </a:ext>
              </a:extLst>
            </p:cNvPr>
            <p:cNvSpPr txBox="1"/>
            <p:nvPr/>
          </p:nvSpPr>
          <p:spPr>
            <a:xfrm>
              <a:off x="2508326" y="4541679"/>
              <a:ext cx="2725257" cy="246221"/>
            </a:xfrm>
            <a:prstGeom prst="rect">
              <a:avLst/>
            </a:prstGeom>
            <a:noFill/>
          </p:spPr>
          <p:txBody>
            <a:bodyPr wrap="square" rtlCol="0">
              <a:spAutoFit/>
            </a:bodyPr>
            <a:lstStyle/>
            <a:p>
              <a:r>
                <a:rPr lang="en-GB" sz="1000" dirty="0">
                  <a:latin typeface="Bahnschrift Light" panose="020B0502040204020203" pitchFamily="34" charset="0"/>
                </a:rPr>
                <a:t>Dataset size</a:t>
              </a:r>
            </a:p>
          </p:txBody>
        </p:sp>
      </p:grpSp>
      <p:sp>
        <p:nvSpPr>
          <p:cNvPr id="16" name="TextBox 15">
            <a:extLst>
              <a:ext uri="{FF2B5EF4-FFF2-40B4-BE49-F238E27FC236}">
                <a16:creationId xmlns:a16="http://schemas.microsoft.com/office/drawing/2014/main" id="{E72D24A2-6C1D-1FF5-425D-3F13CD245B26}"/>
              </a:ext>
            </a:extLst>
          </p:cNvPr>
          <p:cNvSpPr txBox="1"/>
          <p:nvPr/>
        </p:nvSpPr>
        <p:spPr>
          <a:xfrm>
            <a:off x="5841377" y="3389017"/>
            <a:ext cx="1850948" cy="584775"/>
          </a:xfrm>
          <a:prstGeom prst="rect">
            <a:avLst/>
          </a:prstGeom>
          <a:solidFill>
            <a:schemeClr val="accent5">
              <a:lumMod val="40000"/>
              <a:lumOff val="60000"/>
            </a:schemeClr>
          </a:solidFill>
          <a:ln>
            <a:solidFill>
              <a:schemeClr val="accent5">
                <a:lumMod val="60000"/>
                <a:lumOff val="40000"/>
              </a:schemeClr>
            </a:solidFill>
          </a:ln>
        </p:spPr>
        <p:txBody>
          <a:bodyPr wrap="square" rtlCol="0" anchor="ctr">
            <a:spAutoFit/>
          </a:bodyPr>
          <a:lstStyle/>
          <a:p>
            <a:pPr algn="ctr"/>
            <a:r>
              <a:rPr lang="en-GB" sz="1600" dirty="0">
                <a:latin typeface="Bahnschrift Light" panose="020B0502040204020203" pitchFamily="34" charset="0"/>
              </a:rPr>
              <a:t>Multi-fidelity </a:t>
            </a:r>
          </a:p>
          <a:p>
            <a:pPr algn="ctr"/>
            <a:r>
              <a:rPr lang="en-GB" sz="1600" dirty="0">
                <a:latin typeface="Bahnschrift Light" panose="020B0502040204020203" pitchFamily="34" charset="0"/>
              </a:rPr>
              <a:t>Neural Network</a:t>
            </a:r>
          </a:p>
        </p:txBody>
      </p:sp>
      <p:sp>
        <p:nvSpPr>
          <p:cNvPr id="17" name="TextBox 16">
            <a:extLst>
              <a:ext uri="{FF2B5EF4-FFF2-40B4-BE49-F238E27FC236}">
                <a16:creationId xmlns:a16="http://schemas.microsoft.com/office/drawing/2014/main" id="{0AFF5D28-9ED5-9635-89C3-2312852BF296}"/>
              </a:ext>
            </a:extLst>
          </p:cNvPr>
          <p:cNvSpPr txBox="1"/>
          <p:nvPr/>
        </p:nvSpPr>
        <p:spPr>
          <a:xfrm>
            <a:off x="4790287" y="2412489"/>
            <a:ext cx="2012727" cy="2215991"/>
          </a:xfrm>
          <a:prstGeom prst="rect">
            <a:avLst/>
          </a:prstGeom>
          <a:noFill/>
        </p:spPr>
        <p:txBody>
          <a:bodyPr wrap="square" rtlCol="0">
            <a:spAutoFit/>
          </a:bodyPr>
          <a:lstStyle/>
          <a:p>
            <a:r>
              <a:rPr lang="en-GB" sz="13800" dirty="0">
                <a:solidFill>
                  <a:schemeClr val="accent5">
                    <a:lumMod val="60000"/>
                    <a:lumOff val="40000"/>
                  </a:schemeClr>
                </a:solidFill>
                <a:latin typeface="Bahnschrift Light" panose="020B0502040204020203" pitchFamily="34" charset="0"/>
              </a:rPr>
              <a:t>}</a:t>
            </a:r>
          </a:p>
        </p:txBody>
      </p:sp>
      <p:grpSp>
        <p:nvGrpSpPr>
          <p:cNvPr id="31" name="Group 30">
            <a:extLst>
              <a:ext uri="{FF2B5EF4-FFF2-40B4-BE49-F238E27FC236}">
                <a16:creationId xmlns:a16="http://schemas.microsoft.com/office/drawing/2014/main" id="{5FD992EE-3F67-C5F4-5C01-4072B526F1D7}"/>
              </a:ext>
            </a:extLst>
          </p:cNvPr>
          <p:cNvGrpSpPr/>
          <p:nvPr/>
        </p:nvGrpSpPr>
        <p:grpSpPr>
          <a:xfrm>
            <a:off x="8469458" y="3259723"/>
            <a:ext cx="3154746" cy="657967"/>
            <a:chOff x="8469458" y="3259723"/>
            <a:chExt cx="3154746" cy="657967"/>
          </a:xfrm>
        </p:grpSpPr>
        <p:sp>
          <p:nvSpPr>
            <p:cNvPr id="21" name="TextBox 20">
              <a:extLst>
                <a:ext uri="{FF2B5EF4-FFF2-40B4-BE49-F238E27FC236}">
                  <a16:creationId xmlns:a16="http://schemas.microsoft.com/office/drawing/2014/main" id="{C8506585-6959-E092-F8ED-8A0502053476}"/>
                </a:ext>
              </a:extLst>
            </p:cNvPr>
            <p:cNvSpPr txBox="1"/>
            <p:nvPr/>
          </p:nvSpPr>
          <p:spPr>
            <a:xfrm>
              <a:off x="8469458" y="3259723"/>
              <a:ext cx="2725257" cy="338554"/>
            </a:xfrm>
            <a:prstGeom prst="rect">
              <a:avLst/>
            </a:prstGeom>
            <a:noFill/>
          </p:spPr>
          <p:txBody>
            <a:bodyPr wrap="square" rtlCol="0">
              <a:spAutoFit/>
            </a:bodyPr>
            <a:lstStyle/>
            <a:p>
              <a:r>
                <a:rPr lang="en-GB" sz="1600" dirty="0">
                  <a:latin typeface="Bahnschrift Light" panose="020B0502040204020203" pitchFamily="34" charset="0"/>
                </a:rPr>
                <a:t>Multi-fidelity prediction</a:t>
              </a:r>
            </a:p>
          </p:txBody>
        </p:sp>
        <p:cxnSp>
          <p:nvCxnSpPr>
            <p:cNvPr id="22" name="Straight Arrow Connector 21">
              <a:extLst>
                <a:ext uri="{FF2B5EF4-FFF2-40B4-BE49-F238E27FC236}">
                  <a16:creationId xmlns:a16="http://schemas.microsoft.com/office/drawing/2014/main" id="{AF048FDE-A2F8-432E-5C59-FCFF0027EDAF}"/>
                </a:ext>
              </a:extLst>
            </p:cNvPr>
            <p:cNvCxnSpPr/>
            <p:nvPr/>
          </p:nvCxnSpPr>
          <p:spPr>
            <a:xfrm flipV="1">
              <a:off x="8781716" y="3671469"/>
              <a:ext cx="0" cy="209550"/>
            </a:xfrm>
            <a:prstGeom prst="straightConnector1">
              <a:avLst/>
            </a:prstGeom>
            <a:ln w="190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5850C89A-98C1-4F40-AD86-293E965DA80A}"/>
                </a:ext>
              </a:extLst>
            </p:cNvPr>
            <p:cNvCxnSpPr/>
            <p:nvPr/>
          </p:nvCxnSpPr>
          <p:spPr>
            <a:xfrm flipV="1">
              <a:off x="8649981" y="3671469"/>
              <a:ext cx="0" cy="209550"/>
            </a:xfrm>
            <a:prstGeom prst="straightConnector1">
              <a:avLst/>
            </a:prstGeom>
            <a:ln w="190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22141E89-C6B4-129E-87DF-40E1583A2FB9}"/>
                </a:ext>
              </a:extLst>
            </p:cNvPr>
            <p:cNvSpPr txBox="1"/>
            <p:nvPr/>
          </p:nvSpPr>
          <p:spPr>
            <a:xfrm>
              <a:off x="8898947" y="3671469"/>
              <a:ext cx="2725257" cy="246221"/>
            </a:xfrm>
            <a:prstGeom prst="rect">
              <a:avLst/>
            </a:prstGeom>
            <a:noFill/>
          </p:spPr>
          <p:txBody>
            <a:bodyPr wrap="square" rtlCol="0">
              <a:spAutoFit/>
            </a:bodyPr>
            <a:lstStyle/>
            <a:p>
              <a:r>
                <a:rPr lang="en-GB" sz="1000" dirty="0">
                  <a:latin typeface="Bahnschrift Light" panose="020B0502040204020203" pitchFamily="34" charset="0"/>
                </a:rPr>
                <a:t>Accuracy</a:t>
              </a:r>
            </a:p>
          </p:txBody>
        </p:sp>
      </p:grpSp>
      <p:cxnSp>
        <p:nvCxnSpPr>
          <p:cNvPr id="27" name="Straight Arrow Connector 26">
            <a:extLst>
              <a:ext uri="{FF2B5EF4-FFF2-40B4-BE49-F238E27FC236}">
                <a16:creationId xmlns:a16="http://schemas.microsoft.com/office/drawing/2014/main" id="{F0FAB367-7822-BF7D-82D1-BCCC9FF513FF}"/>
              </a:ext>
            </a:extLst>
          </p:cNvPr>
          <p:cNvCxnSpPr>
            <a:cxnSpLocks/>
          </p:cNvCxnSpPr>
          <p:nvPr/>
        </p:nvCxnSpPr>
        <p:spPr>
          <a:xfrm>
            <a:off x="7838903" y="3671469"/>
            <a:ext cx="463022" cy="0"/>
          </a:xfrm>
          <a:prstGeom prst="straightConnector1">
            <a:avLst/>
          </a:prstGeom>
          <a:ln w="19050" cap="flat" cmpd="sng" algn="ctr">
            <a:solidFill>
              <a:schemeClr val="accent5">
                <a:lumMod val="60000"/>
                <a:lumOff val="4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76778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1000"/>
                                        <p:tgtEl>
                                          <p:spTgt spid="17"/>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1000"/>
                                        <p:tgtEl>
                                          <p:spTgt spid="2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DC02C4-1CD2-D3AD-EDD1-1946E8169921}"/>
              </a:ext>
            </a:extLst>
          </p:cNvPr>
          <p:cNvCxnSpPr/>
          <p:nvPr/>
        </p:nvCxnSpPr>
        <p:spPr>
          <a:xfrm>
            <a:off x="398585" y="0"/>
            <a:ext cx="0" cy="6858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AAECDBA-CD8D-E09C-755E-0AD079FCEE90}"/>
              </a:ext>
            </a:extLst>
          </p:cNvPr>
          <p:cNvCxnSpPr/>
          <p:nvPr/>
        </p:nvCxnSpPr>
        <p:spPr>
          <a:xfrm>
            <a:off x="398585" y="750277"/>
            <a:ext cx="515815"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73D863B5-D203-6C4A-BB99-737E7D843BDA}"/>
              </a:ext>
            </a:extLst>
          </p:cNvPr>
          <p:cNvSpPr txBox="1"/>
          <p:nvPr/>
        </p:nvSpPr>
        <p:spPr>
          <a:xfrm>
            <a:off x="914400" y="457889"/>
            <a:ext cx="6044339" cy="584775"/>
          </a:xfrm>
          <a:prstGeom prst="rect">
            <a:avLst/>
          </a:prstGeom>
          <a:noFill/>
        </p:spPr>
        <p:txBody>
          <a:bodyPr wrap="square" rtlCol="0">
            <a:spAutoFit/>
          </a:bodyPr>
          <a:lstStyle/>
          <a:p>
            <a:r>
              <a:rPr lang="en-GB" sz="3200" dirty="0">
                <a:latin typeface="Bahnschrift Light" panose="020B0502040204020203" pitchFamily="34" charset="0"/>
              </a:rPr>
              <a:t>Multi-fidelity Neural Networks</a:t>
            </a:r>
          </a:p>
        </p:txBody>
      </p:sp>
      <p:pic>
        <p:nvPicPr>
          <p:cNvPr id="3" name="1" descr="A pixelated image of a tower&#10;&#10;Description automatically generated">
            <a:extLst>
              <a:ext uri="{FF2B5EF4-FFF2-40B4-BE49-F238E27FC236}">
                <a16:creationId xmlns:a16="http://schemas.microsoft.com/office/drawing/2014/main" id="{DFE749C6-C287-7AE7-9337-33CC9170E27F}"/>
              </a:ext>
            </a:extLst>
          </p:cNvPr>
          <p:cNvPicPr>
            <a:picLocks noChangeAspect="1"/>
          </p:cNvPicPr>
          <p:nvPr/>
        </p:nvPicPr>
        <p:blipFill rotWithShape="1">
          <a:blip r:embed="rId3">
            <a:extLst>
              <a:ext uri="{28A0092B-C50C-407E-A947-70E740481C1C}">
                <a14:useLocalDpi xmlns:a14="http://schemas.microsoft.com/office/drawing/2010/main" val="0"/>
              </a:ext>
            </a:extLst>
          </a:blip>
          <a:srcRect r="92887"/>
          <a:stretch/>
        </p:blipFill>
        <p:spPr>
          <a:xfrm>
            <a:off x="2381840" y="1042664"/>
            <a:ext cx="867198" cy="5042199"/>
          </a:xfrm>
          <a:prstGeom prst="rect">
            <a:avLst/>
          </a:prstGeom>
        </p:spPr>
      </p:pic>
      <p:pic>
        <p:nvPicPr>
          <p:cNvPr id="6" name="2" descr="A pixelated image of a tower&#10;&#10;Description automatically generated">
            <a:extLst>
              <a:ext uri="{FF2B5EF4-FFF2-40B4-BE49-F238E27FC236}">
                <a16:creationId xmlns:a16="http://schemas.microsoft.com/office/drawing/2014/main" id="{50D25523-C659-84D8-3BCF-AD54BDA40114}"/>
              </a:ext>
            </a:extLst>
          </p:cNvPr>
          <p:cNvPicPr>
            <a:picLocks noChangeAspect="1"/>
          </p:cNvPicPr>
          <p:nvPr/>
        </p:nvPicPr>
        <p:blipFill rotWithShape="1">
          <a:blip r:embed="rId3">
            <a:extLst>
              <a:ext uri="{28A0092B-C50C-407E-A947-70E740481C1C}">
                <a14:useLocalDpi xmlns:a14="http://schemas.microsoft.com/office/drawing/2010/main" val="0"/>
              </a:ext>
            </a:extLst>
          </a:blip>
          <a:srcRect r="69536" b="13412"/>
          <a:stretch/>
        </p:blipFill>
        <p:spPr>
          <a:xfrm>
            <a:off x="2381840" y="1042664"/>
            <a:ext cx="3714155" cy="4365916"/>
          </a:xfrm>
          <a:prstGeom prst="rect">
            <a:avLst/>
          </a:prstGeom>
        </p:spPr>
      </p:pic>
      <p:pic>
        <p:nvPicPr>
          <p:cNvPr id="9" name="3" descr="A pixelated image of a tower&#10;&#10;Description automatically generated">
            <a:extLst>
              <a:ext uri="{FF2B5EF4-FFF2-40B4-BE49-F238E27FC236}">
                <a16:creationId xmlns:a16="http://schemas.microsoft.com/office/drawing/2014/main" id="{B603B3FF-2A07-6ADC-E243-AC31ADEFE0A9}"/>
              </a:ext>
            </a:extLst>
          </p:cNvPr>
          <p:cNvPicPr>
            <a:picLocks noChangeAspect="1"/>
          </p:cNvPicPr>
          <p:nvPr/>
        </p:nvPicPr>
        <p:blipFill rotWithShape="1">
          <a:blip r:embed="rId3">
            <a:extLst>
              <a:ext uri="{28A0092B-C50C-407E-A947-70E740481C1C}">
                <a14:useLocalDpi xmlns:a14="http://schemas.microsoft.com/office/drawing/2010/main" val="0"/>
              </a:ext>
            </a:extLst>
          </a:blip>
          <a:srcRect r="64643" b="13412"/>
          <a:stretch/>
        </p:blipFill>
        <p:spPr>
          <a:xfrm>
            <a:off x="2381840" y="1042663"/>
            <a:ext cx="4310787" cy="4365917"/>
          </a:xfrm>
          <a:prstGeom prst="rect">
            <a:avLst/>
          </a:prstGeom>
        </p:spPr>
      </p:pic>
      <p:pic>
        <p:nvPicPr>
          <p:cNvPr id="10" name="4" descr="A pixelated image of a tower&#10;&#10;Description automatically generated">
            <a:extLst>
              <a:ext uri="{FF2B5EF4-FFF2-40B4-BE49-F238E27FC236}">
                <a16:creationId xmlns:a16="http://schemas.microsoft.com/office/drawing/2014/main" id="{3921EE8C-4F3A-74E8-83C4-92380DF5DFBC}"/>
              </a:ext>
            </a:extLst>
          </p:cNvPr>
          <p:cNvPicPr>
            <a:picLocks noChangeAspect="1"/>
          </p:cNvPicPr>
          <p:nvPr/>
        </p:nvPicPr>
        <p:blipFill rotWithShape="1">
          <a:blip r:embed="rId3">
            <a:extLst>
              <a:ext uri="{28A0092B-C50C-407E-A947-70E740481C1C}">
                <a14:useLocalDpi xmlns:a14="http://schemas.microsoft.com/office/drawing/2010/main" val="0"/>
              </a:ext>
            </a:extLst>
          </a:blip>
          <a:srcRect l="2725" r="39072" b="82673"/>
          <a:stretch/>
        </p:blipFill>
        <p:spPr>
          <a:xfrm>
            <a:off x="2714016" y="1042664"/>
            <a:ext cx="7096143" cy="873686"/>
          </a:xfrm>
          <a:prstGeom prst="rect">
            <a:avLst/>
          </a:prstGeom>
        </p:spPr>
      </p:pic>
      <p:pic>
        <p:nvPicPr>
          <p:cNvPr id="11" name="5" descr="A pixelated image of a tower&#10;&#10;Description automatically generated">
            <a:extLst>
              <a:ext uri="{FF2B5EF4-FFF2-40B4-BE49-F238E27FC236}">
                <a16:creationId xmlns:a16="http://schemas.microsoft.com/office/drawing/2014/main" id="{04C2B1A2-89DF-2729-FA88-38BEBD72EE61}"/>
              </a:ext>
            </a:extLst>
          </p:cNvPr>
          <p:cNvPicPr>
            <a:picLocks noChangeAspect="1"/>
          </p:cNvPicPr>
          <p:nvPr/>
        </p:nvPicPr>
        <p:blipFill rotWithShape="1">
          <a:blip r:embed="rId3">
            <a:extLst>
              <a:ext uri="{28A0092B-C50C-407E-A947-70E740481C1C}">
                <a14:useLocalDpi xmlns:a14="http://schemas.microsoft.com/office/drawing/2010/main" val="0"/>
              </a:ext>
            </a:extLst>
          </a:blip>
          <a:srcRect r="47089" b="11291"/>
          <a:stretch/>
        </p:blipFill>
        <p:spPr>
          <a:xfrm>
            <a:off x="2381835" y="1042662"/>
            <a:ext cx="6450880" cy="4472921"/>
          </a:xfrm>
          <a:prstGeom prst="rect">
            <a:avLst/>
          </a:prstGeom>
        </p:spPr>
      </p:pic>
      <p:pic>
        <p:nvPicPr>
          <p:cNvPr id="12" name="6" descr="A pixelated image of a tower&#10;&#10;Description automatically generated">
            <a:extLst>
              <a:ext uri="{FF2B5EF4-FFF2-40B4-BE49-F238E27FC236}">
                <a16:creationId xmlns:a16="http://schemas.microsoft.com/office/drawing/2014/main" id="{E4A20B97-4FF1-8E77-C3E8-8E2C460A549C}"/>
              </a:ext>
            </a:extLst>
          </p:cNvPr>
          <p:cNvPicPr>
            <a:picLocks noChangeAspect="1"/>
          </p:cNvPicPr>
          <p:nvPr/>
        </p:nvPicPr>
        <p:blipFill rotWithShape="1">
          <a:blip r:embed="rId3">
            <a:extLst>
              <a:ext uri="{28A0092B-C50C-407E-A947-70E740481C1C}">
                <a14:useLocalDpi xmlns:a14="http://schemas.microsoft.com/office/drawing/2010/main" val="0"/>
              </a:ext>
            </a:extLst>
          </a:blip>
          <a:srcRect r="39072"/>
          <a:stretch/>
        </p:blipFill>
        <p:spPr>
          <a:xfrm>
            <a:off x="2381830" y="1042660"/>
            <a:ext cx="7428320" cy="5042199"/>
          </a:xfrm>
          <a:prstGeom prst="rect">
            <a:avLst/>
          </a:prstGeom>
        </p:spPr>
      </p:pic>
    </p:spTree>
    <p:extLst>
      <p:ext uri="{BB962C8B-B14F-4D97-AF65-F5344CB8AC3E}">
        <p14:creationId xmlns:p14="http://schemas.microsoft.com/office/powerpoint/2010/main" val="4157855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DC02C4-1CD2-D3AD-EDD1-1946E8169921}"/>
              </a:ext>
            </a:extLst>
          </p:cNvPr>
          <p:cNvCxnSpPr/>
          <p:nvPr/>
        </p:nvCxnSpPr>
        <p:spPr>
          <a:xfrm>
            <a:off x="398585" y="0"/>
            <a:ext cx="0" cy="6858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 name="Straight Connector 6">
            <a:extLst>
              <a:ext uri="{FF2B5EF4-FFF2-40B4-BE49-F238E27FC236}">
                <a16:creationId xmlns:a16="http://schemas.microsoft.com/office/drawing/2014/main" id="{CAAECDBA-CD8D-E09C-755E-0AD079FCEE90}"/>
              </a:ext>
            </a:extLst>
          </p:cNvPr>
          <p:cNvCxnSpPr/>
          <p:nvPr/>
        </p:nvCxnSpPr>
        <p:spPr>
          <a:xfrm>
            <a:off x="398585" y="750277"/>
            <a:ext cx="515815" cy="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73D863B5-D203-6C4A-BB99-737E7D843BDA}"/>
              </a:ext>
            </a:extLst>
          </p:cNvPr>
          <p:cNvSpPr txBox="1"/>
          <p:nvPr/>
        </p:nvSpPr>
        <p:spPr>
          <a:xfrm>
            <a:off x="914400" y="457889"/>
            <a:ext cx="3931137" cy="584775"/>
          </a:xfrm>
          <a:prstGeom prst="rect">
            <a:avLst/>
          </a:prstGeom>
          <a:noFill/>
        </p:spPr>
        <p:txBody>
          <a:bodyPr wrap="square" rtlCol="0">
            <a:spAutoFit/>
          </a:bodyPr>
          <a:lstStyle/>
          <a:p>
            <a:r>
              <a:rPr lang="en-GB" sz="3200" dirty="0">
                <a:latin typeface="Bahnschrift Light" panose="020B0502040204020203" pitchFamily="34" charset="0"/>
              </a:rPr>
              <a:t>Results</a:t>
            </a:r>
          </a:p>
        </p:txBody>
      </p:sp>
      <p:pic>
        <p:nvPicPr>
          <p:cNvPr id="3" name="Picture 2" descr="A graph with a purple line&#10;&#10;Description automatically generated">
            <a:extLst>
              <a:ext uri="{FF2B5EF4-FFF2-40B4-BE49-F238E27FC236}">
                <a16:creationId xmlns:a16="http://schemas.microsoft.com/office/drawing/2014/main" id="{A9E3DF29-84AA-A10D-37F0-4C8168ABB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914" y="1730377"/>
            <a:ext cx="5852172" cy="4389129"/>
          </a:xfrm>
          <a:prstGeom prst="rect">
            <a:avLst/>
          </a:prstGeom>
          <a:ln>
            <a:solidFill>
              <a:schemeClr val="accent5">
                <a:lumMod val="60000"/>
                <a:lumOff val="40000"/>
              </a:schemeClr>
            </a:solidFill>
          </a:ln>
        </p:spPr>
      </p:pic>
      <p:pic>
        <p:nvPicPr>
          <p:cNvPr id="9" name="Picture 8" descr="A graph with a line&#10;&#10;Description automatically generated">
            <a:extLst>
              <a:ext uri="{FF2B5EF4-FFF2-40B4-BE49-F238E27FC236}">
                <a16:creationId xmlns:a16="http://schemas.microsoft.com/office/drawing/2014/main" id="{F5798683-057A-1E43-DD54-7A3FE211A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914" y="1730377"/>
            <a:ext cx="5852172" cy="4389129"/>
          </a:xfrm>
          <a:prstGeom prst="rect">
            <a:avLst/>
          </a:prstGeom>
          <a:ln>
            <a:solidFill>
              <a:schemeClr val="accent5">
                <a:lumMod val="60000"/>
                <a:lumOff val="40000"/>
              </a:schemeClr>
            </a:solidFill>
          </a:ln>
        </p:spPr>
      </p:pic>
      <p:pic>
        <p:nvPicPr>
          <p:cNvPr id="11" name="Picture 10" descr="A graph of a graph showing different colored lines&#10;&#10;Description automatically generated with medium confidence">
            <a:extLst>
              <a:ext uri="{FF2B5EF4-FFF2-40B4-BE49-F238E27FC236}">
                <a16:creationId xmlns:a16="http://schemas.microsoft.com/office/drawing/2014/main" id="{9A273040-F540-7F50-DFBD-0311B95B71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9914" y="1730377"/>
            <a:ext cx="5852172" cy="4389129"/>
          </a:xfrm>
          <a:prstGeom prst="rect">
            <a:avLst/>
          </a:prstGeom>
          <a:ln>
            <a:solidFill>
              <a:schemeClr val="accent5">
                <a:lumMod val="60000"/>
                <a:lumOff val="40000"/>
              </a:schemeClr>
            </a:solidFill>
          </a:ln>
        </p:spPr>
      </p:pic>
      <p:pic>
        <p:nvPicPr>
          <p:cNvPr id="13" name="Picture 12" descr="A graph with different colored lines&#10;&#10;Description automatically generated">
            <a:extLst>
              <a:ext uri="{FF2B5EF4-FFF2-40B4-BE49-F238E27FC236}">
                <a16:creationId xmlns:a16="http://schemas.microsoft.com/office/drawing/2014/main" id="{C5EE5FAE-2BEC-1896-6464-38AB1FAC87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9914" y="1730377"/>
            <a:ext cx="5852172" cy="4389129"/>
          </a:xfrm>
          <a:prstGeom prst="rect">
            <a:avLst/>
          </a:prstGeom>
          <a:ln>
            <a:solidFill>
              <a:schemeClr val="accent5">
                <a:lumMod val="60000"/>
                <a:lumOff val="40000"/>
              </a:schemeClr>
            </a:solidFill>
          </a:ln>
        </p:spPr>
      </p:pic>
    </p:spTree>
    <p:extLst>
      <p:ext uri="{BB962C8B-B14F-4D97-AF65-F5344CB8AC3E}">
        <p14:creationId xmlns:p14="http://schemas.microsoft.com/office/powerpoint/2010/main" val="209841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1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1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1827</TotalTime>
  <Words>1256</Words>
  <Application>Microsoft Office PowerPoint</Application>
  <PresentationFormat>Widescreen</PresentationFormat>
  <Paragraphs>200</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Bahnschrift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Lucca Pereira Martins</dc:creator>
  <cp:lastModifiedBy>Lucca Pereira Martins</cp:lastModifiedBy>
  <cp:revision>37</cp:revision>
  <dcterms:created xsi:type="dcterms:W3CDTF">2024-05-29T10:06:49Z</dcterms:created>
  <dcterms:modified xsi:type="dcterms:W3CDTF">2024-06-03T12:07:32Z</dcterms:modified>
</cp:coreProperties>
</file>